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792" r:id="rId1"/>
  </p:sldMasterIdLst>
  <p:notesMasterIdLst>
    <p:notesMasterId r:id="rId51"/>
  </p:notesMasterIdLst>
  <p:sldIdLst>
    <p:sldId id="340" r:id="rId2"/>
    <p:sldId id="636" r:id="rId3"/>
    <p:sldId id="637" r:id="rId4"/>
    <p:sldId id="638" r:id="rId5"/>
    <p:sldId id="639" r:id="rId6"/>
    <p:sldId id="640" r:id="rId7"/>
    <p:sldId id="605" r:id="rId8"/>
    <p:sldId id="606" r:id="rId9"/>
    <p:sldId id="641" r:id="rId10"/>
    <p:sldId id="642" r:id="rId11"/>
    <p:sldId id="643" r:id="rId12"/>
    <p:sldId id="657" r:id="rId13"/>
    <p:sldId id="655" r:id="rId14"/>
    <p:sldId id="656" r:id="rId15"/>
    <p:sldId id="658" r:id="rId16"/>
    <p:sldId id="648" r:id="rId17"/>
    <p:sldId id="644" r:id="rId18"/>
    <p:sldId id="651" r:id="rId19"/>
    <p:sldId id="652" r:id="rId20"/>
    <p:sldId id="645" r:id="rId21"/>
    <p:sldId id="653" r:id="rId22"/>
    <p:sldId id="654" r:id="rId23"/>
    <p:sldId id="647" r:id="rId24"/>
    <p:sldId id="518" r:id="rId25"/>
    <p:sldId id="524" r:id="rId26"/>
    <p:sldId id="646" r:id="rId27"/>
    <p:sldId id="586" r:id="rId28"/>
    <p:sldId id="525" r:id="rId29"/>
    <p:sldId id="590" r:id="rId30"/>
    <p:sldId id="589" r:id="rId31"/>
    <p:sldId id="591" r:id="rId32"/>
    <p:sldId id="593" r:id="rId33"/>
    <p:sldId id="538" r:id="rId34"/>
    <p:sldId id="597" r:id="rId35"/>
    <p:sldId id="632" r:id="rId36"/>
    <p:sldId id="557" r:id="rId37"/>
    <p:sldId id="394" r:id="rId38"/>
    <p:sldId id="375" r:id="rId39"/>
    <p:sldId id="616" r:id="rId40"/>
    <p:sldId id="617" r:id="rId41"/>
    <p:sldId id="649" r:id="rId42"/>
    <p:sldId id="634" r:id="rId43"/>
    <p:sldId id="472" r:id="rId44"/>
    <p:sldId id="473" r:id="rId45"/>
    <p:sldId id="650" r:id="rId46"/>
    <p:sldId id="628" r:id="rId47"/>
    <p:sldId id="629" r:id="rId48"/>
    <p:sldId id="630" r:id="rId49"/>
    <p:sldId id="63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D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82360" autoAdjust="0"/>
  </p:normalViewPr>
  <p:slideViewPr>
    <p:cSldViewPr>
      <p:cViewPr varScale="1">
        <p:scale>
          <a:sx n="71" d="100"/>
          <a:sy n="71" d="100"/>
        </p:scale>
        <p:origin x="1651"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8427"/>
    </p:cViewPr>
  </p:sorter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ImageNet</a:t>
            </a:r>
            <a:r>
              <a:rPr lang="en-US" baseline="0" dirty="0"/>
              <a:t> Classification top-5 error (%)</a:t>
            </a:r>
            <a:endParaRPr lang="en-US" dirty="0"/>
          </a:p>
        </c:rich>
      </c:tx>
      <c:overlay val="1"/>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744125329111192E-2"/>
          <c:y val="0.11049014260833769"/>
          <c:w val="0.93359314115741132"/>
          <c:h val="0.69112718753783076"/>
        </c:manualLayout>
      </c:layout>
      <c:barChart>
        <c:barDir val="col"/>
        <c:grouping val="clustered"/>
        <c:varyColors val="0"/>
        <c:ser>
          <c:idx val="0"/>
          <c:order val="0"/>
          <c:tx>
            <c:strRef>
              <c:f>Sheet1!$C$1</c:f>
              <c:strCache>
                <c:ptCount val="1"/>
                <c:pt idx="0">
                  <c:v>top-5 test</c:v>
                </c:pt>
              </c:strCache>
            </c:strRef>
          </c:tx>
          <c:spPr>
            <a:solidFill>
              <a:schemeClr val="accent1"/>
            </a:solidFill>
            <a:ln>
              <a:solidFill>
                <a:schemeClr val="tx1">
                  <a:lumMod val="50000"/>
                  <a:lumOff val="50000"/>
                </a:schemeClr>
              </a:solidFill>
            </a:ln>
            <a:effectLst/>
          </c:spPr>
          <c:invertIfNegative val="0"/>
          <c:dPt>
            <c:idx val="0"/>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1-2915-4833-9BD3-82EC3DE495C3}"/>
              </c:ext>
            </c:extLst>
          </c:dPt>
          <c:dPt>
            <c:idx val="3"/>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3-2915-4833-9BD3-82EC3DE495C3}"/>
              </c:ext>
            </c:extLst>
          </c:dPt>
          <c:dPt>
            <c:idx val="4"/>
            <c:invertIfNegative val="0"/>
            <c:bubble3D val="0"/>
            <c:spPr>
              <a:solidFill>
                <a:schemeClr val="accent1"/>
              </a:solidFill>
              <a:ln>
                <a:solidFill>
                  <a:schemeClr val="tx1">
                    <a:lumMod val="50000"/>
                    <a:lumOff val="50000"/>
                  </a:schemeClr>
                </a:solidFill>
              </a:ln>
              <a:effectLst/>
            </c:spPr>
            <c:extLst>
              <c:ext xmlns:c16="http://schemas.microsoft.com/office/drawing/2014/chart" uri="{C3380CC4-5D6E-409C-BE32-E72D297353CC}">
                <c16:uniqueId val="{00000005-2915-4833-9BD3-82EC3DE495C3}"/>
              </c:ext>
            </c:extLst>
          </c:dPt>
          <c:dPt>
            <c:idx val="6"/>
            <c:invertIfNegative val="0"/>
            <c:bubble3D val="0"/>
            <c:spPr>
              <a:solidFill>
                <a:schemeClr val="accent2"/>
              </a:solidFill>
              <a:ln>
                <a:solidFill>
                  <a:schemeClr val="tx1">
                    <a:lumMod val="50000"/>
                    <a:lumOff val="50000"/>
                  </a:schemeClr>
                </a:solidFill>
              </a:ln>
              <a:effectLst/>
            </c:spPr>
            <c:extLst>
              <c:ext xmlns:c16="http://schemas.microsoft.com/office/drawing/2014/chart" uri="{C3380CC4-5D6E-409C-BE32-E72D297353CC}">
                <c16:uniqueId val="{00000000-6798-4115-8BC5-0AA47EC04131}"/>
              </c:ext>
            </c:extLst>
          </c:dPt>
          <c:dLbls>
            <c:dLbl>
              <c:idx val="0"/>
              <c:layout>
                <c:manualLayout>
                  <c:x val="0"/>
                  <c:y val="-1.42851558951998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915-4833-9BD3-82EC3DE495C3}"/>
                </c:ext>
              </c:extLst>
            </c:dLbl>
            <c:dLbl>
              <c:idx val="6"/>
              <c:tx>
                <c:rich>
                  <a:bodyPr/>
                  <a:lstStyle/>
                  <a:p>
                    <a:r>
                      <a:rPr lang="en-US" dirty="0"/>
                      <a:t>3.5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798-4115-8BC5-0AA47EC04131}"/>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Sheet1!$B$2:$B$8</c:f>
              <c:strCache>
                <c:ptCount val="7"/>
                <c:pt idx="0">
                  <c:v>ILSVRC 2010 NEC America</c:v>
                </c:pt>
                <c:pt idx="1">
                  <c:v>ILSVRC 2011 Xerox</c:v>
                </c:pt>
                <c:pt idx="2">
                  <c:v>ILSVRC 2012 AlexNet</c:v>
                </c:pt>
                <c:pt idx="3">
                  <c:v>ILSVRC 2013 Clarifi</c:v>
                </c:pt>
                <c:pt idx="4">
                  <c:v>ILSVRC 2014 VGG</c:v>
                </c:pt>
                <c:pt idx="5">
                  <c:v>ILSVRC 2014 GoogleNet</c:v>
                </c:pt>
                <c:pt idx="6">
                  <c:v>ILSVRC 2015 ResNet</c:v>
                </c:pt>
              </c:strCache>
            </c:strRef>
          </c:cat>
          <c:val>
            <c:numRef>
              <c:f>Sheet1!$C$2:$C$8</c:f>
              <c:numCache>
                <c:formatCode>0.0</c:formatCode>
                <c:ptCount val="7"/>
                <c:pt idx="0">
                  <c:v>28.2</c:v>
                </c:pt>
                <c:pt idx="1">
                  <c:v>25.8</c:v>
                </c:pt>
                <c:pt idx="2">
                  <c:v>16.399999999999999</c:v>
                </c:pt>
                <c:pt idx="3">
                  <c:v>11.7</c:v>
                </c:pt>
                <c:pt idx="4">
                  <c:v>7.3</c:v>
                </c:pt>
                <c:pt idx="5">
                  <c:v>6.66</c:v>
                </c:pt>
                <c:pt idx="6">
                  <c:v>3.5</c:v>
                </c:pt>
              </c:numCache>
            </c:numRef>
          </c:val>
          <c:extLst>
            <c:ext xmlns:c16="http://schemas.microsoft.com/office/drawing/2014/chart" uri="{C3380CC4-5D6E-409C-BE32-E72D297353CC}">
              <c16:uniqueId val="{00000006-2915-4833-9BD3-82EC3DE495C3}"/>
            </c:ext>
          </c:extLst>
        </c:ser>
        <c:dLbls>
          <c:showLegendKey val="0"/>
          <c:showVal val="0"/>
          <c:showCatName val="0"/>
          <c:showSerName val="0"/>
          <c:showPercent val="0"/>
          <c:showBubbleSize val="0"/>
        </c:dLbls>
        <c:gapWidth val="219"/>
        <c:overlap val="-27"/>
        <c:axId val="-1898202208"/>
        <c:axId val="-1898191872"/>
      </c:barChart>
      <c:catAx>
        <c:axId val="-1898202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898191872"/>
        <c:crosses val="autoZero"/>
        <c:auto val="1"/>
        <c:lblAlgn val="ctr"/>
        <c:lblOffset val="100"/>
        <c:noMultiLvlLbl val="0"/>
      </c:catAx>
      <c:valAx>
        <c:axId val="-1898191872"/>
        <c:scaling>
          <c:orientation val="minMax"/>
          <c:max val="30"/>
          <c:min val="0"/>
        </c:scaling>
        <c:delete val="1"/>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crossAx val="-18982022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Speed comparison on RNNs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dLbls>
            <c:dLbl>
              <c:idx val="0"/>
              <c:layout>
                <c:manualLayout>
                  <c:x val="5.5556163125143505E-2"/>
                  <c:y val="-6.386829194347117E-2"/>
                </c:manualLayout>
              </c:layout>
              <c:tx>
                <c:rich>
                  <a:bodyPr/>
                  <a:lstStyle/>
                  <a:p>
                    <a:fld id="{DDFB2190-C2E3-467C-9370-F967A2E4DAE4}" type="CATEGORYNAME">
                      <a:rPr lang="en-US" sz="1400"/>
                      <a:pPr/>
                      <a:t>[CATEGORY NAME]</a:t>
                    </a:fld>
                    <a:r>
                      <a:rPr lang="en-US" sz="1400" baseline="0" dirty="0"/>
                      <a:t>, Single Sequence, </a:t>
                    </a:r>
                    <a:fld id="{A6384111-BA74-4370-A04E-E24D239AF785}" type="VALUE">
                      <a:rPr lang="en-US" sz="1400" baseline="0" smtClean="0"/>
                      <a:pPr/>
                      <a:t>[VALUE]</a:t>
                    </a:fld>
                    <a:endParaRPr lang="en-US" sz="1400" baseline="0" dirty="0"/>
                  </a:p>
                </c:rich>
              </c:tx>
              <c:showLegendKey val="0"/>
              <c:showVal val="1"/>
              <c:showCatName val="1"/>
              <c:showSerName val="0"/>
              <c:showPercent val="0"/>
              <c:showBubbleSize val="0"/>
              <c:extLst>
                <c:ext xmlns:c15="http://schemas.microsoft.com/office/drawing/2012/chart" uri="{CE6537A1-D6FC-4f65-9D91-7224C49458BB}">
                  <c15:layout>
                    <c:manualLayout>
                      <c:w val="0.14333913866074652"/>
                      <c:h val="0.21685404478826836"/>
                    </c:manualLayout>
                  </c15:layout>
                  <c15:dlblFieldTable/>
                  <c15:showDataLabelsRange val="0"/>
                </c:ext>
                <c:ext xmlns:c16="http://schemas.microsoft.com/office/drawing/2014/chart" uri="{C3380CC4-5D6E-409C-BE32-E72D297353CC}">
                  <c16:uniqueId val="{00000000-5AEF-4649-AF1E-9E91B6DC9BC3}"/>
                </c:ext>
              </c:extLst>
            </c:dLbl>
            <c:dLbl>
              <c:idx val="1"/>
              <c:layout>
                <c:manualLayout>
                  <c:x val="-3.947030260610899E-3"/>
                  <c:y val="0.32614821035873287"/>
                </c:manualLayout>
              </c:layout>
              <c:tx>
                <c:rich>
                  <a:bodyPr/>
                  <a:lstStyle/>
                  <a:p>
                    <a:fld id="{FFE14963-DF75-47F6-9BD4-238E73D71BC9}" type="CATEGORYNAME">
                      <a:rPr lang="en-US" sz="1400"/>
                      <a:pPr/>
                      <a:t>[CATEGORY NAME]</a:t>
                    </a:fld>
                    <a:r>
                      <a:rPr lang="en-US" sz="1400" baseline="0" dirty="0"/>
                      <a:t>, multi sequence &gt;</a:t>
                    </a:r>
                    <a:fld id="{E2672296-94D8-4FEA-AD82-91E8E73B7CC3}" type="VALUE">
                      <a:rPr lang="en-US" sz="1400" baseline="0" smtClean="0"/>
                      <a:pPr/>
                      <a:t>[VALUE]</a:t>
                    </a:fld>
                    <a:endParaRPr lang="en-US" sz="1400" baseline="0" dirty="0"/>
                  </a:p>
                </c:rich>
              </c:tx>
              <c:showLegendKey val="0"/>
              <c:showVal val="1"/>
              <c:showCatName val="1"/>
              <c:showSerName val="0"/>
              <c:showPercent val="0"/>
              <c:showBubbleSize val="0"/>
              <c:extLst>
                <c:ext xmlns:c15="http://schemas.microsoft.com/office/drawing/2012/chart" uri="{CE6537A1-D6FC-4f65-9D91-7224C49458BB}">
                  <c15:layout>
                    <c:manualLayout>
                      <c:w val="0.17433179496713655"/>
                      <c:h val="0.2031679822289531"/>
                    </c:manualLayout>
                  </c15:layout>
                  <c15:dlblFieldTable/>
                  <c15:showDataLabelsRange val="0"/>
                </c:ext>
                <c:ext xmlns:c16="http://schemas.microsoft.com/office/drawing/2014/chart" uri="{C3380CC4-5D6E-409C-BE32-E72D297353CC}">
                  <c16:uniqueId val="{00000000-F214-451A-894C-265933B39EAD}"/>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Sheet1!$A$2:$A$3</c:f>
              <c:strCache>
                <c:ptCount val="2"/>
                <c:pt idx="0">
                  <c:v>Naïve </c:v>
                </c:pt>
                <c:pt idx="1">
                  <c:v>Optimized</c:v>
                </c:pt>
              </c:strCache>
            </c:strRef>
          </c:cat>
          <c:val>
            <c:numRef>
              <c:f>Sheet1!$B$2:$B$3</c:f>
              <c:numCache>
                <c:formatCode>General</c:formatCode>
                <c:ptCount val="2"/>
                <c:pt idx="0">
                  <c:v>1</c:v>
                </c:pt>
                <c:pt idx="1">
                  <c:v>20</c:v>
                </c:pt>
              </c:numCache>
            </c:numRef>
          </c:val>
          <c:extLst>
            <c:ext xmlns:c16="http://schemas.microsoft.com/office/drawing/2014/chart" uri="{C3380CC4-5D6E-409C-BE32-E72D297353CC}">
              <c16:uniqueId val="{00000000-5427-409F-8B98-98D24651DCF4}"/>
            </c:ext>
          </c:extLst>
        </c:ser>
        <c:dLbls>
          <c:showLegendKey val="0"/>
          <c:showVal val="0"/>
          <c:showCatName val="0"/>
          <c:showSerName val="0"/>
          <c:showPercent val="0"/>
          <c:showBubbleSize val="0"/>
        </c:dLbls>
        <c:gapWidth val="219"/>
        <c:axId val="-1898189696"/>
        <c:axId val="-1898195680"/>
      </c:barChart>
      <c:catAx>
        <c:axId val="-18981896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98195680"/>
        <c:crosses val="autoZero"/>
        <c:auto val="1"/>
        <c:lblAlgn val="ctr"/>
        <c:lblOffset val="100"/>
        <c:noMultiLvlLbl val="0"/>
      </c:catAx>
      <c:valAx>
        <c:axId val="-18981956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98189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r>
              <a:rPr lang="en-US" sz="1800" b="1"/>
              <a:t>Speed Comparison (Frames/Second, The Higher the Better)</a:t>
            </a:r>
          </a:p>
        </c:rich>
      </c:tx>
      <c:overlay val="0"/>
      <c:spPr>
        <a:noFill/>
        <a:ln>
          <a:noFill/>
        </a:ln>
        <a:effectLst/>
      </c:spPr>
      <c:txPr>
        <a:bodyPr rot="0" spcFirstLastPara="1" vertOverflow="ellipsis" vert="horz" wrap="square" anchor="ctr" anchorCtr="1"/>
        <a:lstStyle/>
        <a:p>
          <a:pPr>
            <a:defRPr sz="18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1 GPU</c:v>
                </c:pt>
              </c:strCache>
            </c:strRef>
          </c:tx>
          <c:spPr>
            <a:solidFill>
              <a:schemeClr val="accent1"/>
            </a:solidFill>
            <a:ln>
              <a:noFill/>
            </a:ln>
            <a:effectLst/>
          </c:spPr>
          <c:invertIfNegative val="0"/>
          <c:dLbls>
            <c:dLbl>
              <c:idx val="1"/>
              <c:layout>
                <c:manualLayout>
                  <c:x val="0.10991426444480042"/>
                  <c:y val="-6.1420479459243039E-2"/>
                </c:manualLayout>
              </c:layout>
              <c:tx>
                <c:rich>
                  <a:bodyPr/>
                  <a:lstStyle/>
                  <a:p>
                    <a:fld id="{E3E3A0A6-D22C-4C98-95DF-FF527A5554CF}" type="CATEGORYNAME">
                      <a:rPr lang="en-US"/>
                      <a:pPr/>
                      <a:t>[CATEGORY NAME]</a:t>
                    </a:fld>
                    <a:r>
                      <a:rPr lang="en-US" baseline="0" dirty="0"/>
                      <a:t> only supports 1 GPU*</a:t>
                    </a:r>
                  </a:p>
                </c:rich>
              </c:tx>
              <c:showLegendKey val="0"/>
              <c:showVal val="1"/>
              <c:showCatName val="1"/>
              <c:showSerName val="0"/>
              <c:showPercent val="0"/>
              <c:showBubbleSize val="0"/>
              <c:extLst>
                <c:ext xmlns:c15="http://schemas.microsoft.com/office/drawing/2012/chart" uri="{CE6537A1-D6FC-4f65-9D91-7224C49458BB}">
                  <c15:layout>
                    <c:manualLayout>
                      <c:w val="0.32623307711164889"/>
                      <c:h val="0.10081362342489619"/>
                    </c:manualLayout>
                  </c15:layout>
                  <c15:dlblFieldTable/>
                  <c15:showDataLabelsRange val="0"/>
                </c:ext>
                <c:ext xmlns:c16="http://schemas.microsoft.com/office/drawing/2014/chart" uri="{C3380CC4-5D6E-409C-BE32-E72D297353CC}">
                  <c16:uniqueId val="{00000000-1B9C-4952-A1AC-59350FD397B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CNTK</c:v>
                </c:pt>
                <c:pt idx="1">
                  <c:v>Theano</c:v>
                </c:pt>
                <c:pt idx="2">
                  <c:v>TensorFlow</c:v>
                </c:pt>
                <c:pt idx="3">
                  <c:v>Torch 7</c:v>
                </c:pt>
                <c:pt idx="4">
                  <c:v>Caffe</c:v>
                </c:pt>
              </c:strCache>
            </c:strRef>
          </c:cat>
          <c:val>
            <c:numRef>
              <c:f>Sheet1!$B$2:$B$6</c:f>
              <c:numCache>
                <c:formatCode>General</c:formatCode>
                <c:ptCount val="5"/>
                <c:pt idx="0">
                  <c:v>11300</c:v>
                </c:pt>
                <c:pt idx="1">
                  <c:v>5200</c:v>
                </c:pt>
                <c:pt idx="2">
                  <c:v>8100</c:v>
                </c:pt>
                <c:pt idx="3">
                  <c:v>12400</c:v>
                </c:pt>
                <c:pt idx="4">
                  <c:v>13000</c:v>
                </c:pt>
              </c:numCache>
            </c:numRef>
          </c:val>
          <c:extLst>
            <c:ext xmlns:c16="http://schemas.microsoft.com/office/drawing/2014/chart" uri="{C3380CC4-5D6E-409C-BE32-E72D297353CC}">
              <c16:uniqueId val="{00000001-1B9C-4952-A1AC-59350FD397B4}"/>
            </c:ext>
          </c:extLst>
        </c:ser>
        <c:ser>
          <c:idx val="1"/>
          <c:order val="1"/>
          <c:tx>
            <c:strRef>
              <c:f>Sheet1!$C$1</c:f>
              <c:strCache>
                <c:ptCount val="1"/>
                <c:pt idx="0">
                  <c:v>1 x 4 GPUs</c:v>
                </c:pt>
              </c:strCache>
            </c:strRef>
          </c:tx>
          <c:spPr>
            <a:solidFill>
              <a:schemeClr val="accent2"/>
            </a:solidFill>
            <a:ln>
              <a:noFill/>
            </a:ln>
            <a:effectLst/>
          </c:spPr>
          <c:invertIfNegative val="0"/>
          <c:cat>
            <c:strRef>
              <c:f>Sheet1!$A$2:$A$6</c:f>
              <c:strCache>
                <c:ptCount val="5"/>
                <c:pt idx="0">
                  <c:v>CNTK</c:v>
                </c:pt>
                <c:pt idx="1">
                  <c:v>Theano</c:v>
                </c:pt>
                <c:pt idx="2">
                  <c:v>TensorFlow</c:v>
                </c:pt>
                <c:pt idx="3">
                  <c:v>Torch 7</c:v>
                </c:pt>
                <c:pt idx="4">
                  <c:v>Caffe</c:v>
                </c:pt>
              </c:strCache>
            </c:strRef>
          </c:cat>
          <c:val>
            <c:numRef>
              <c:f>Sheet1!$C$2:$C$6</c:f>
              <c:numCache>
                <c:formatCode>General</c:formatCode>
                <c:ptCount val="5"/>
                <c:pt idx="0">
                  <c:v>40000</c:v>
                </c:pt>
                <c:pt idx="1">
                  <c:v>0</c:v>
                </c:pt>
                <c:pt idx="2">
                  <c:v>11400</c:v>
                </c:pt>
                <c:pt idx="3">
                  <c:v>24000</c:v>
                </c:pt>
                <c:pt idx="4">
                  <c:v>24100</c:v>
                </c:pt>
              </c:numCache>
            </c:numRef>
          </c:val>
          <c:extLst>
            <c:ext xmlns:c16="http://schemas.microsoft.com/office/drawing/2014/chart" uri="{C3380CC4-5D6E-409C-BE32-E72D297353CC}">
              <c16:uniqueId val="{00000002-1B9C-4952-A1AC-59350FD397B4}"/>
            </c:ext>
          </c:extLst>
        </c:ser>
        <c:ser>
          <c:idx val="2"/>
          <c:order val="2"/>
          <c:tx>
            <c:strRef>
              <c:f>Sheet1!$D$1</c:f>
              <c:strCache>
                <c:ptCount val="1"/>
                <c:pt idx="0">
                  <c:v>2 x 4 GPUs (8 GPUs)</c:v>
                </c:pt>
              </c:strCache>
            </c:strRef>
          </c:tx>
          <c:spPr>
            <a:solidFill>
              <a:schemeClr val="accent6"/>
            </a:solidFill>
            <a:ln>
              <a:noFill/>
            </a:ln>
            <a:effectLst/>
          </c:spPr>
          <c:invertIfNegative val="0"/>
          <c:dPt>
            <c:idx val="1"/>
            <c:invertIfNegative val="0"/>
            <c:bubble3D val="0"/>
            <c:spPr>
              <a:solidFill>
                <a:schemeClr val="bg1"/>
              </a:solidFill>
              <a:ln>
                <a:noFill/>
              </a:ln>
              <a:effectLst/>
            </c:spPr>
            <c:extLst>
              <c:ext xmlns:c16="http://schemas.microsoft.com/office/drawing/2014/chart" uri="{C3380CC4-5D6E-409C-BE32-E72D297353CC}">
                <c16:uniqueId val="{00000004-1B9C-4952-A1AC-59350FD397B4}"/>
              </c:ext>
            </c:extLst>
          </c:dPt>
          <c:dPt>
            <c:idx val="2"/>
            <c:invertIfNegative val="0"/>
            <c:bubble3D val="0"/>
            <c:spPr>
              <a:solidFill>
                <a:schemeClr val="bg1"/>
              </a:solidFill>
              <a:ln>
                <a:noFill/>
              </a:ln>
              <a:effectLst/>
            </c:spPr>
            <c:extLst>
              <c:ext xmlns:c16="http://schemas.microsoft.com/office/drawing/2014/chart" uri="{C3380CC4-5D6E-409C-BE32-E72D297353CC}">
                <c16:uniqueId val="{00000006-1B9C-4952-A1AC-59350FD397B4}"/>
              </c:ext>
            </c:extLst>
          </c:dPt>
          <c:dPt>
            <c:idx val="3"/>
            <c:invertIfNegative val="0"/>
            <c:bubble3D val="0"/>
            <c:spPr>
              <a:solidFill>
                <a:schemeClr val="bg1"/>
              </a:solidFill>
              <a:ln>
                <a:noFill/>
              </a:ln>
              <a:effectLst/>
            </c:spPr>
            <c:extLst>
              <c:ext xmlns:c16="http://schemas.microsoft.com/office/drawing/2014/chart" uri="{C3380CC4-5D6E-409C-BE32-E72D297353CC}">
                <c16:uniqueId val="{00000008-1B9C-4952-A1AC-59350FD397B4}"/>
              </c:ext>
            </c:extLst>
          </c:dPt>
          <c:dLbls>
            <c:dLbl>
              <c:idx val="0"/>
              <c:layout>
                <c:manualLayout>
                  <c:x val="0.31957544426619744"/>
                  <c:y val="0.14403172886033255"/>
                </c:manualLayout>
              </c:layout>
              <c:tx>
                <c:rich>
                  <a:bodyPr rot="0" spcFirstLastPara="1" vertOverflow="clip" horzOverflow="clip" vert="horz" wrap="square" lIns="36576" tIns="18288" rIns="36576" bIns="18288" anchor="ctr" anchorCtr="0">
                    <a:spAutoFit/>
                  </a:bodyPr>
                  <a:lstStyle/>
                  <a:p>
                    <a:pPr marL="0" marR="0" indent="0" algn="just" defTabSz="914400" rtl="0" eaLnBrk="1" fontAlgn="auto" latinLnBrk="0" hangingPunct="1">
                      <a:lnSpc>
                        <a:spcPct val="100000"/>
                      </a:lnSpc>
                      <a:spcBef>
                        <a:spcPts val="0"/>
                      </a:spcBef>
                      <a:spcAft>
                        <a:spcPts val="0"/>
                      </a:spcAft>
                      <a:buClrTx/>
                      <a:buSzTx/>
                      <a:buFontTx/>
                      <a:buNone/>
                      <a:tabLst/>
                      <a:defRPr sz="1400" b="1" i="0" u="none" strike="noStrike" kern="1200" baseline="0">
                        <a:solidFill>
                          <a:prstClr val="black">
                            <a:lumMod val="65000"/>
                            <a:lumOff val="35000"/>
                          </a:prstClr>
                        </a:solidFill>
                        <a:latin typeface="+mn-lt"/>
                        <a:ea typeface="+mn-ea"/>
                        <a:cs typeface="+mn-cs"/>
                      </a:defRPr>
                    </a:pPr>
                    <a:r>
                      <a:rPr lang="en-US" sz="1400" b="1" i="0" u="none" strike="noStrike" kern="1200" baseline="0" dirty="0">
                        <a:solidFill>
                          <a:sysClr val="windowText" lastClr="000000">
                            <a:lumMod val="65000"/>
                            <a:lumOff val="35000"/>
                          </a:sysClr>
                        </a:solidFill>
                      </a:rPr>
                      <a:t>Achieved with 1-bit gradient quantization algorithm</a:t>
                    </a:r>
                  </a:p>
                  <a:p>
                    <a:pPr marL="0" marR="0" indent="0" algn="just" defTabSz="914400" rtl="0" eaLnBrk="1" fontAlgn="auto" latinLnBrk="0" hangingPunct="1">
                      <a:lnSpc>
                        <a:spcPct val="100000"/>
                      </a:lnSpc>
                      <a:spcBef>
                        <a:spcPts val="0"/>
                      </a:spcBef>
                      <a:spcAft>
                        <a:spcPts val="0"/>
                      </a:spcAft>
                      <a:buClrTx/>
                      <a:buSzTx/>
                      <a:buFontTx/>
                      <a:buNone/>
                      <a:tabLst/>
                      <a:defRPr b="1">
                        <a:solidFill>
                          <a:prstClr val="black">
                            <a:lumMod val="65000"/>
                            <a:lumOff val="35000"/>
                          </a:prstClr>
                        </a:solidFill>
                      </a:defRPr>
                    </a:pPr>
                    <a:endParaRPr lang="en-US" baseline="0" dirty="0"/>
                  </a:p>
                </c:rich>
              </c:tx>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0">
                  <a:spAutoFit/>
                </a:bodyPr>
                <a:lstStyle/>
                <a:p>
                  <a:pPr marL="0" marR="0" indent="0" algn="just" defTabSz="914400" rtl="0" eaLnBrk="1" fontAlgn="auto" latinLnBrk="0" hangingPunct="1">
                    <a:lnSpc>
                      <a:spcPct val="100000"/>
                    </a:lnSpc>
                    <a:spcBef>
                      <a:spcPts val="0"/>
                    </a:spcBef>
                    <a:spcAft>
                      <a:spcPts val="0"/>
                    </a:spcAft>
                    <a:buClrTx/>
                    <a:buSzTx/>
                    <a:buFontTx/>
                    <a:buNone/>
                    <a:tabLst/>
                    <a:defRPr sz="1400" b="1" i="0" u="none" strike="noStrike" kern="1200" baseline="0">
                      <a:solidFill>
                        <a:prstClr val="black">
                          <a:lumMod val="65000"/>
                          <a:lumOff val="35000"/>
                        </a:prst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58787959476079987"/>
                      <c:h val="9.9106839586228151E-2"/>
                    </c:manualLayout>
                  </c15:layout>
                </c:ext>
                <c:ext xmlns:c16="http://schemas.microsoft.com/office/drawing/2014/chart" uri="{C3380CC4-5D6E-409C-BE32-E72D297353CC}">
                  <c16:uniqueId val="{00000009-1B9C-4952-A1AC-59350FD397B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Sheet1!$A$2:$A$6</c:f>
              <c:strCache>
                <c:ptCount val="5"/>
                <c:pt idx="0">
                  <c:v>CNTK</c:v>
                </c:pt>
                <c:pt idx="1">
                  <c:v>Theano</c:v>
                </c:pt>
                <c:pt idx="2">
                  <c:v>TensorFlow</c:v>
                </c:pt>
                <c:pt idx="3">
                  <c:v>Torch 7</c:v>
                </c:pt>
                <c:pt idx="4">
                  <c:v>Caffe</c:v>
                </c:pt>
              </c:strCache>
            </c:strRef>
          </c:cat>
          <c:val>
            <c:numRef>
              <c:f>Sheet1!$D$2:$D$6</c:f>
              <c:numCache>
                <c:formatCode>General</c:formatCode>
                <c:ptCount val="5"/>
                <c:pt idx="0">
                  <c:v>69100</c:v>
                </c:pt>
                <c:pt idx="1">
                  <c:v>0</c:v>
                </c:pt>
                <c:pt idx="2">
                  <c:v>0</c:v>
                </c:pt>
                <c:pt idx="3">
                  <c:v>0</c:v>
                </c:pt>
                <c:pt idx="4">
                  <c:v>0</c:v>
                </c:pt>
              </c:numCache>
            </c:numRef>
          </c:val>
          <c:extLst>
            <c:ext xmlns:c16="http://schemas.microsoft.com/office/drawing/2014/chart" uri="{C3380CC4-5D6E-409C-BE32-E72D297353CC}">
              <c16:uniqueId val="{0000000A-1B9C-4952-A1AC-59350FD397B4}"/>
            </c:ext>
          </c:extLst>
        </c:ser>
        <c:dLbls>
          <c:showLegendKey val="0"/>
          <c:showVal val="0"/>
          <c:showCatName val="0"/>
          <c:showSerName val="0"/>
          <c:showPercent val="0"/>
          <c:showBubbleSize val="0"/>
        </c:dLbls>
        <c:gapWidth val="219"/>
        <c:overlap val="-27"/>
        <c:axId val="-1736326016"/>
        <c:axId val="-1736325472"/>
      </c:barChart>
      <c:catAx>
        <c:axId val="-1736326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36325472"/>
        <c:crosses val="autoZero"/>
        <c:auto val="1"/>
        <c:lblAlgn val="ctr"/>
        <c:lblOffset val="100"/>
        <c:noMultiLvlLbl val="0"/>
      </c:catAx>
      <c:valAx>
        <c:axId val="-173632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736326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rgbClr val="0070C0"/>
      </a:solidFill>
      <a:round/>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0B37D-4CF2-4005-97A4-F39822E82032}" type="datetimeFigureOut">
              <a:rPr lang="en-US" smtClean="0"/>
              <a:t>5/5/2016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389054-84C6-409A-A23F-837E63F0F021}" type="slidenum">
              <a:rPr lang="en-US" smtClean="0"/>
              <a:t>‹#›</a:t>
            </a:fld>
            <a:endParaRPr lang="en-US"/>
          </a:p>
        </p:txBody>
      </p:sp>
    </p:spTree>
    <p:extLst>
      <p:ext uri="{BB962C8B-B14F-4D97-AF65-F5344CB8AC3E}">
        <p14:creationId xmlns:p14="http://schemas.microsoft.com/office/powerpoint/2010/main" val="3772324915"/>
      </p:ext>
    </p:extLst>
  </p:cSld>
  <p:clrMap bg1="lt1" tx1="dk1" bg2="lt2" tx2="dk2" accent1="accent1" accent2="accent2" accent3="accent3" accent4="accent4" accent5="accent5" accent6="accent6" hlink="hlink" folHlink="folHlink"/>
  <p:notesStyle>
    <a:lvl1pPr marL="0" algn="l" defTabSz="914269" rtl="0" eaLnBrk="1" latinLnBrk="0" hangingPunct="1">
      <a:defRPr sz="1200" kern="1200">
        <a:solidFill>
          <a:schemeClr val="tx1"/>
        </a:solidFill>
        <a:latin typeface="+mn-lt"/>
        <a:ea typeface="+mn-ea"/>
        <a:cs typeface="+mn-cs"/>
      </a:defRPr>
    </a:lvl1pPr>
    <a:lvl2pPr marL="457135" algn="l" defTabSz="914269" rtl="0" eaLnBrk="1" latinLnBrk="0" hangingPunct="1">
      <a:defRPr sz="1200" kern="1200">
        <a:solidFill>
          <a:schemeClr val="tx1"/>
        </a:solidFill>
        <a:latin typeface="+mn-lt"/>
        <a:ea typeface="+mn-ea"/>
        <a:cs typeface="+mn-cs"/>
      </a:defRPr>
    </a:lvl2pPr>
    <a:lvl3pPr marL="914269" algn="l" defTabSz="914269" rtl="0" eaLnBrk="1" latinLnBrk="0" hangingPunct="1">
      <a:defRPr sz="1200" kern="1200">
        <a:solidFill>
          <a:schemeClr val="tx1"/>
        </a:solidFill>
        <a:latin typeface="+mn-lt"/>
        <a:ea typeface="+mn-ea"/>
        <a:cs typeface="+mn-cs"/>
      </a:defRPr>
    </a:lvl3pPr>
    <a:lvl4pPr marL="1371404" algn="l" defTabSz="914269" rtl="0" eaLnBrk="1" latinLnBrk="0" hangingPunct="1">
      <a:defRPr sz="1200" kern="1200">
        <a:solidFill>
          <a:schemeClr val="tx1"/>
        </a:solidFill>
        <a:latin typeface="+mn-lt"/>
        <a:ea typeface="+mn-ea"/>
        <a:cs typeface="+mn-cs"/>
      </a:defRPr>
    </a:lvl4pPr>
    <a:lvl5pPr marL="1828539" algn="l" defTabSz="914269" rtl="0" eaLnBrk="1" latinLnBrk="0" hangingPunct="1">
      <a:defRPr sz="1200" kern="1200">
        <a:solidFill>
          <a:schemeClr val="tx1"/>
        </a:solidFill>
        <a:latin typeface="+mn-lt"/>
        <a:ea typeface="+mn-ea"/>
        <a:cs typeface="+mn-cs"/>
      </a:defRPr>
    </a:lvl5pPr>
    <a:lvl6pPr marL="2285674" algn="l" defTabSz="914269" rtl="0" eaLnBrk="1" latinLnBrk="0" hangingPunct="1">
      <a:defRPr sz="1200" kern="1200">
        <a:solidFill>
          <a:schemeClr val="tx1"/>
        </a:solidFill>
        <a:latin typeface="+mn-lt"/>
        <a:ea typeface="+mn-ea"/>
        <a:cs typeface="+mn-cs"/>
      </a:defRPr>
    </a:lvl6pPr>
    <a:lvl7pPr marL="2742809" algn="l" defTabSz="914269" rtl="0" eaLnBrk="1" latinLnBrk="0" hangingPunct="1">
      <a:defRPr sz="1200" kern="1200">
        <a:solidFill>
          <a:schemeClr val="tx1"/>
        </a:solidFill>
        <a:latin typeface="+mn-lt"/>
        <a:ea typeface="+mn-ea"/>
        <a:cs typeface="+mn-cs"/>
      </a:defRPr>
    </a:lvl7pPr>
    <a:lvl8pPr marL="3199944" algn="l" defTabSz="914269" rtl="0" eaLnBrk="1" latinLnBrk="0" hangingPunct="1">
      <a:defRPr sz="1200" kern="1200">
        <a:solidFill>
          <a:schemeClr val="tx1"/>
        </a:solidFill>
        <a:latin typeface="+mn-lt"/>
        <a:ea typeface="+mn-ea"/>
        <a:cs typeface="+mn-cs"/>
      </a:defRPr>
    </a:lvl8pPr>
    <a:lvl9pPr marL="3657078" algn="l" defTabSz="91426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a:t>
            </a:fld>
            <a:endParaRPr lang="en-US"/>
          </a:p>
        </p:txBody>
      </p:sp>
    </p:spTree>
    <p:extLst>
      <p:ext uri="{BB962C8B-B14F-4D97-AF65-F5344CB8AC3E}">
        <p14:creationId xmlns:p14="http://schemas.microsoft.com/office/powerpoint/2010/main" val="13991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74894-53AA-4CB8-87E1-744166B2B22D}" type="slidenum">
              <a:rPr lang="en-US" smtClean="0"/>
              <a:t>4</a:t>
            </a:fld>
            <a:endParaRPr lang="en-US"/>
          </a:p>
        </p:txBody>
      </p:sp>
    </p:spTree>
    <p:extLst>
      <p:ext uri="{BB962C8B-B14F-4D97-AF65-F5344CB8AC3E}">
        <p14:creationId xmlns:p14="http://schemas.microsoft.com/office/powerpoint/2010/main" val="370120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974894-53AA-4CB8-87E1-744166B2B22D}" type="slidenum">
              <a:rPr lang="en-US" smtClean="0"/>
              <a:t>5</a:t>
            </a:fld>
            <a:endParaRPr lang="en-US"/>
          </a:p>
        </p:txBody>
      </p:sp>
    </p:spTree>
    <p:extLst>
      <p:ext uri="{BB962C8B-B14F-4D97-AF65-F5344CB8AC3E}">
        <p14:creationId xmlns:p14="http://schemas.microsoft.com/office/powerpoint/2010/main" val="36753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replacing other</a:t>
            </a:r>
            <a:r>
              <a:rPr lang="en-US" baseline="0" dirty="0"/>
              <a:t> more traditional methods for a large number of problems. Most promising are those with a large amount of labeled data available that have some internal (potentially noisy) structure that can be exploited. Speech recognition is one of those areas, and we’ve seen improvements lately that are approaching human level.</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7</a:t>
            </a:fld>
            <a:endParaRPr lang="en-US"/>
          </a:p>
        </p:txBody>
      </p:sp>
    </p:spTree>
    <p:extLst>
      <p:ext uri="{BB962C8B-B14F-4D97-AF65-F5344CB8AC3E}">
        <p14:creationId xmlns:p14="http://schemas.microsoft.com/office/powerpoint/2010/main" val="142108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classification and context detection are also tasks that have greatly benefited from deep learning, with the latest Microsoft</a:t>
            </a:r>
            <a:r>
              <a:rPr lang="en-US" baseline="0" dirty="0"/>
              <a:t> models winning in five categories. Using deep residual networks of up to 152 layers, these were some of the deepest networks ever.</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8</a:t>
            </a:fld>
            <a:endParaRPr lang="en-US"/>
          </a:p>
        </p:txBody>
      </p:sp>
    </p:spTree>
    <p:extLst>
      <p:ext uri="{BB962C8B-B14F-4D97-AF65-F5344CB8AC3E}">
        <p14:creationId xmlns:p14="http://schemas.microsoft.com/office/powerpoint/2010/main" val="660553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24</a:t>
            </a:fld>
            <a:endParaRPr lang="en-US"/>
          </a:p>
        </p:txBody>
      </p:sp>
    </p:spTree>
    <p:extLst>
      <p:ext uri="{BB962C8B-B14F-4D97-AF65-F5344CB8AC3E}">
        <p14:creationId xmlns:p14="http://schemas.microsoft.com/office/powerpoint/2010/main" val="3974755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t>29</a:t>
            </a:fld>
            <a:endParaRPr lang="en-US"/>
          </a:p>
        </p:txBody>
      </p:sp>
    </p:spTree>
    <p:extLst>
      <p:ext uri="{BB962C8B-B14F-4D97-AF65-F5344CB8AC3E}">
        <p14:creationId xmlns:p14="http://schemas.microsoft.com/office/powerpoint/2010/main" val="2076755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t>30</a:t>
            </a:fld>
            <a:endParaRPr lang="en-US"/>
          </a:p>
        </p:txBody>
      </p:sp>
    </p:spTree>
    <p:extLst>
      <p:ext uri="{BB962C8B-B14F-4D97-AF65-F5344CB8AC3E}">
        <p14:creationId xmlns:p14="http://schemas.microsoft.com/office/powerpoint/2010/main" val="4078820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389054-84C6-409A-A23F-837E63F0F021}" type="slidenum">
              <a:rPr lang="en-US" smtClean="0"/>
              <a:t>32</a:t>
            </a:fld>
            <a:endParaRPr lang="en-US"/>
          </a:p>
        </p:txBody>
      </p:sp>
    </p:spTree>
    <p:extLst>
      <p:ext uri="{BB962C8B-B14F-4D97-AF65-F5344CB8AC3E}">
        <p14:creationId xmlns:p14="http://schemas.microsoft.com/office/powerpoint/2010/main" val="82590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2475655"/>
          </a:xfrm>
        </p:spPr>
        <p:txBody>
          <a:bodyPr anchor="b">
            <a:noAutofit/>
          </a:bodyPr>
          <a:lstStyle>
            <a:lvl1pPr algn="l">
              <a:lnSpc>
                <a:spcPct val="80000"/>
              </a:lnSpc>
              <a:defRPr sz="8000" spc="-120" baseline="0">
                <a:solidFill>
                  <a:srgbClr val="FFFFFF"/>
                </a:solidFill>
              </a:defRPr>
            </a:lvl1pPr>
          </a:lstStyle>
          <a:p>
            <a:r>
              <a:rPr lang="en-US" dirty="0"/>
              <a:t>Click to edit Master title style</a:t>
            </a:r>
          </a:p>
        </p:txBody>
      </p:sp>
      <p:sp>
        <p:nvSpPr>
          <p:cNvPr id="3" name="Subtitle 2"/>
          <p:cNvSpPr>
            <a:spLocks noGrp="1"/>
          </p:cNvSpPr>
          <p:nvPr>
            <p:ph type="subTitle" idx="1"/>
          </p:nvPr>
        </p:nvSpPr>
        <p:spPr>
          <a:xfrm>
            <a:off x="500634" y="3323317"/>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10" name="Straight Connector 9"/>
          <p:cNvCxnSpPr/>
          <p:nvPr userDrawn="1"/>
        </p:nvCxnSpPr>
        <p:spPr>
          <a:xfrm>
            <a:off x="1123950" y="3200400"/>
            <a:ext cx="6899352"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03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10068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28650" y="1143000"/>
            <a:ext cx="78867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568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780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447800"/>
            <a:ext cx="6858000" cy="1600200"/>
          </a:xfrm>
        </p:spPr>
        <p:txBody>
          <a:bodyPr anchor="b">
            <a:normAutofit/>
          </a:bodyPr>
          <a:lstStyle>
            <a:lvl1pPr algn="ctr">
              <a:defRPr sz="5400" b="1"/>
            </a:lvl1pPr>
          </a:lstStyle>
          <a:p>
            <a:r>
              <a:rPr lang="en-US" dirty="0"/>
              <a:t>Click to edit Master title style</a:t>
            </a:r>
          </a:p>
        </p:txBody>
      </p:sp>
      <p:sp>
        <p:nvSpPr>
          <p:cNvPr id="3" name="Subtitle 2"/>
          <p:cNvSpPr>
            <a:spLocks noGrp="1"/>
          </p:cNvSpPr>
          <p:nvPr>
            <p:ph type="subTitle" idx="1"/>
          </p:nvPr>
        </p:nvSpPr>
        <p:spPr>
          <a:xfrm>
            <a:off x="1123950" y="3352801"/>
            <a:ext cx="6899352" cy="1066799"/>
          </a:xfrm>
        </p:spPr>
        <p:txBody>
          <a:bodyPr>
            <a:normAutofit/>
          </a:bodyPr>
          <a:lstStyle>
            <a:lvl1pPr marL="0" indent="0" algn="ctr">
              <a:buNone/>
              <a:defRPr sz="3600" i="1"/>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cxnSp>
        <p:nvCxnSpPr>
          <p:cNvPr id="7" name="Straight Connector 6"/>
          <p:cNvCxnSpPr/>
          <p:nvPr userDrawn="1"/>
        </p:nvCxnSpPr>
        <p:spPr>
          <a:xfrm>
            <a:off x="1123950" y="3200400"/>
            <a:ext cx="6899352"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180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197584"/>
          </a:xfrm>
        </p:spPr>
        <p:txBody>
          <a:bodyPr/>
          <a:lstStyle/>
          <a:p>
            <a:r>
              <a:rPr lang="en-US" dirty="0"/>
              <a:t>Click to edit Master title style</a:t>
            </a:r>
          </a:p>
        </p:txBody>
      </p:sp>
      <p:sp>
        <p:nvSpPr>
          <p:cNvPr id="3" name="Content Placeholder 2"/>
          <p:cNvSpPr>
            <a:spLocks noGrp="1"/>
          </p:cNvSpPr>
          <p:nvPr>
            <p:ph idx="1"/>
          </p:nvPr>
        </p:nvSpPr>
        <p:spPr>
          <a:xfrm>
            <a:off x="507206" y="1453542"/>
            <a:ext cx="8065294" cy="48100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628650" y="1143000"/>
            <a:ext cx="78867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756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2628" y="4593377"/>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7" name="Straight Connector 6"/>
          <p:cNvCxnSpPr/>
          <p:nvPr userDrawn="1"/>
        </p:nvCxnSpPr>
        <p:spPr>
          <a:xfrm>
            <a:off x="623888" y="4562476"/>
            <a:ext cx="78867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53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2919" y="322082"/>
            <a:ext cx="8079581" cy="91780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07492" y="1382141"/>
            <a:ext cx="3806190" cy="4378579"/>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7738" y="1382141"/>
            <a:ext cx="3806190" cy="4378579"/>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628650" y="1141142"/>
            <a:ext cx="7886700" cy="1859"/>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5279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07492" y="2032000"/>
            <a:ext cx="3806190" cy="723400"/>
          </a:xfrm>
        </p:spPr>
        <p:txBody>
          <a:bodyPr anchor="ctr">
            <a:normAutofit/>
          </a:bodyPr>
          <a:lstStyle>
            <a:lvl1pPr marL="0" indent="0">
              <a:spcBef>
                <a:spcPts val="0"/>
              </a:spcBef>
              <a:buNone/>
              <a:defRPr sz="20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07492" y="2736150"/>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66310" y="2029968"/>
            <a:ext cx="3806190" cy="722376"/>
          </a:xfrm>
        </p:spPr>
        <p:txBody>
          <a:bodyPr anchor="ctr">
            <a:normAutofit/>
          </a:bodyPr>
          <a:lstStyle>
            <a:lvl1pPr marL="0" indent="0">
              <a:spcBef>
                <a:spcPts val="0"/>
              </a:spcBef>
              <a:buNone/>
              <a:defRPr sz="2000" b="0"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66310" y="2734056"/>
            <a:ext cx="3806190" cy="3200400"/>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59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a:xfrm>
            <a:off x="492919" y="336005"/>
            <a:ext cx="8079581" cy="826370"/>
          </a:xfrm>
        </p:spPr>
        <p:txBody>
          <a:bodyPr/>
          <a:lstStyle/>
          <a:p>
            <a:r>
              <a:rPr lang="en-US"/>
              <a:t>Click to edit Master title style</a:t>
            </a:r>
            <a:endParaRPr lang="en-US" dirty="0"/>
          </a:p>
        </p:txBody>
      </p:sp>
      <p:cxnSp>
        <p:nvCxnSpPr>
          <p:cNvPr id="7" name="Straight Connector 6"/>
          <p:cNvCxnSpPr/>
          <p:nvPr userDrawn="1"/>
        </p:nvCxnSpPr>
        <p:spPr>
          <a:xfrm>
            <a:off x="568712" y="1143000"/>
            <a:ext cx="7946638"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22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266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Tree>
    <p:extLst>
      <p:ext uri="{BB962C8B-B14F-4D97-AF65-F5344CB8AC3E}">
        <p14:creationId xmlns:p14="http://schemas.microsoft.com/office/powerpoint/2010/main" val="190912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5909735"/>
            <a:ext cx="6922008" cy="533400"/>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357011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2919" y="499533"/>
            <a:ext cx="8079581"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7206" y="1993393"/>
            <a:ext cx="8065294"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l="34084" t="28160" r="32958" b="31891"/>
          <a:stretch/>
        </p:blipFill>
        <p:spPr>
          <a:xfrm>
            <a:off x="8595316" y="137196"/>
            <a:ext cx="423695" cy="385177"/>
          </a:xfrm>
          <a:prstGeom prst="rect">
            <a:avLst/>
          </a:prstGeom>
        </p:spPr>
      </p:pic>
    </p:spTree>
    <p:extLst>
      <p:ext uri="{BB962C8B-B14F-4D97-AF65-F5344CB8AC3E}">
        <p14:creationId xmlns:p14="http://schemas.microsoft.com/office/powerpoint/2010/main" val="282915540"/>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769" r:id="rId12"/>
  </p:sldLayoutIdLst>
  <p:hf hdr="0"/>
  <p:txStyles>
    <p:titleStyle>
      <a:lvl1pPr algn="l" defTabSz="914400" rtl="0" eaLnBrk="1" latinLnBrk="0" hangingPunct="1">
        <a:lnSpc>
          <a:spcPct val="90000"/>
        </a:lnSpc>
        <a:spcBef>
          <a:spcPct val="0"/>
        </a:spcBef>
        <a:buNone/>
        <a:defRPr sz="48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Tensor_network_theory"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arxiv.org/pdf/1512.03385v1.pdf" TargetMode="External"/><Relationship Id="rId2" Type="http://schemas.openxmlformats.org/officeDocument/2006/relationships/hyperlink" Target="https://karpathy.github.io/2015/05/21/rnn-effectivenes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lah.github.io/posts/2015-08-Understanding-LSTM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arxiv.org/pdf/1412.7755v2.pdf" TargetMode="External"/><Relationship Id="rId2" Type="http://schemas.openxmlformats.org/officeDocument/2006/relationships/hyperlink" Target="http://research.microsoft.com/en-us/projects/dss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crosoft/CNTK"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mailto:milanz@microsoft.com" TargetMode="External"/><Relationship Id="rId2" Type="http://schemas.openxmlformats.org/officeDocument/2006/relationships/hyperlink" Target="https://github.com/Microsoft/CNTK" TargetMode="External"/><Relationship Id="rId1" Type="http://schemas.openxmlformats.org/officeDocument/2006/relationships/slideLayout" Target="../slideLayouts/slideLayout2.xml"/><Relationship Id="rId4" Type="http://schemas.openxmlformats.org/officeDocument/2006/relationships/hyperlink" Target="mailto:alexey.kamenev@microsoft.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2628" y="1143025"/>
            <a:ext cx="8086725" cy="1286948"/>
          </a:xfrm>
        </p:spPr>
        <p:txBody>
          <a:bodyPr/>
          <a:lstStyle/>
          <a:p>
            <a:r>
              <a:rPr lang="en-US" dirty="0"/>
              <a:t>CNTK</a:t>
            </a:r>
          </a:p>
        </p:txBody>
      </p:sp>
      <p:sp>
        <p:nvSpPr>
          <p:cNvPr id="6" name="Subtitle 5"/>
          <p:cNvSpPr>
            <a:spLocks noGrp="1"/>
          </p:cNvSpPr>
          <p:nvPr>
            <p:ph type="subTitle" idx="1"/>
          </p:nvPr>
        </p:nvSpPr>
        <p:spPr>
          <a:xfrm>
            <a:off x="548684" y="3429000"/>
            <a:ext cx="6921151" cy="1645920"/>
          </a:xfrm>
        </p:spPr>
        <p:txBody>
          <a:bodyPr>
            <a:normAutofit/>
          </a:bodyPr>
          <a:lstStyle/>
          <a:p>
            <a:r>
              <a:rPr lang="en-US" sz="2400" dirty="0">
                <a:solidFill>
                  <a:schemeClr val="tx1"/>
                </a:solidFill>
              </a:rPr>
              <a:t>Mike Lanzetta </a:t>
            </a:r>
            <a:r>
              <a:rPr lang="en-US" sz="2400" i="1" dirty="0">
                <a:solidFill>
                  <a:schemeClr val="tx1"/>
                </a:solidFill>
              </a:rPr>
              <a:t>(with much help from the CNTK team)</a:t>
            </a:r>
          </a:p>
        </p:txBody>
      </p:sp>
      <p:sp>
        <p:nvSpPr>
          <p:cNvPr id="7" name="Title 1"/>
          <p:cNvSpPr txBox="1">
            <a:spLocks/>
          </p:cNvSpPr>
          <p:nvPr/>
        </p:nvSpPr>
        <p:spPr>
          <a:xfrm>
            <a:off x="457245" y="2155655"/>
            <a:ext cx="8086725" cy="1005829"/>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8000" kern="1200" spc="-120" baseline="0">
                <a:solidFill>
                  <a:srgbClr val="FFFFFF"/>
                </a:solidFill>
                <a:latin typeface="+mj-lt"/>
                <a:ea typeface="+mj-ea"/>
                <a:cs typeface="+mj-cs"/>
              </a:defRPr>
            </a:lvl1pPr>
          </a:lstStyle>
          <a:p>
            <a:r>
              <a:rPr lang="en-US" sz="6000" dirty="0"/>
              <a:t>Deep Learning on Azure</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501" y="5638800"/>
            <a:ext cx="1554480" cy="571805"/>
          </a:xfrm>
          <a:prstGeom prst="rect">
            <a:avLst/>
          </a:prstGeom>
        </p:spPr>
      </p:pic>
    </p:spTree>
    <p:extLst>
      <p:ext uri="{BB962C8B-B14F-4D97-AF65-F5344CB8AC3E}">
        <p14:creationId xmlns:p14="http://schemas.microsoft.com/office/powerpoint/2010/main" val="74385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Depp Learning</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86962" y="1382713"/>
            <a:ext cx="3047314" cy="4378325"/>
          </a:xfrm>
        </p:spPr>
      </p:pic>
      <p:sp>
        <p:nvSpPr>
          <p:cNvPr id="5" name="Content Placeholder 4"/>
          <p:cNvSpPr>
            <a:spLocks noGrp="1"/>
          </p:cNvSpPr>
          <p:nvPr>
            <p:ph sz="half" idx="2"/>
          </p:nvPr>
        </p:nvSpPr>
        <p:spPr/>
        <p:txBody>
          <a:bodyPr>
            <a:normAutofit/>
          </a:bodyPr>
          <a:lstStyle/>
          <a:p>
            <a:r>
              <a:rPr lang="en-US" sz="3200" dirty="0"/>
              <a:t>“I pretty much try to stay in a constant state of confusion just because of the expression it leaves on my face.”</a:t>
            </a:r>
          </a:p>
          <a:p>
            <a:r>
              <a:rPr lang="en-US" sz="3200" dirty="0"/>
              <a:t>- Johnny Depp</a:t>
            </a:r>
          </a:p>
        </p:txBody>
      </p:sp>
    </p:spTree>
    <p:extLst>
      <p:ext uri="{BB962C8B-B14F-4D97-AF65-F5344CB8AC3E}">
        <p14:creationId xmlns:p14="http://schemas.microsoft.com/office/powerpoint/2010/main" val="2298828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a:t>
            </a:r>
            <a:r>
              <a:rPr lang="en-US" b="1" dirty="0"/>
              <a:t>Deep</a:t>
            </a:r>
            <a:r>
              <a:rPr lang="en-US" dirty="0"/>
              <a:t> Learning, then?</a:t>
            </a:r>
          </a:p>
        </p:txBody>
      </p:sp>
      <p:sp>
        <p:nvSpPr>
          <p:cNvPr id="6" name="Content Placeholder 5"/>
          <p:cNvSpPr>
            <a:spLocks noGrp="1"/>
          </p:cNvSpPr>
          <p:nvPr>
            <p:ph idx="1"/>
          </p:nvPr>
        </p:nvSpPr>
        <p:spPr>
          <a:xfrm>
            <a:off x="507206" y="1453543"/>
            <a:ext cx="8065294" cy="1061068"/>
          </a:xfrm>
        </p:spPr>
        <p:txBody>
          <a:bodyPr/>
          <a:lstStyle/>
          <a:p>
            <a:r>
              <a:rPr lang="en-US" dirty="0"/>
              <a:t>It’s like Machine Learning, only more so</a:t>
            </a:r>
          </a:p>
          <a:p>
            <a:r>
              <a:rPr lang="en-US" dirty="0"/>
              <a:t>Take a typical “old school” Neural Net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10" y="2331732"/>
            <a:ext cx="5394951" cy="2834609"/>
          </a:xfrm>
          <a:prstGeom prst="rect">
            <a:avLst/>
          </a:prstGeom>
        </p:spPr>
      </p:pic>
      <p:sp>
        <p:nvSpPr>
          <p:cNvPr id="8" name="Content Placeholder 5"/>
          <p:cNvSpPr txBox="1">
            <a:spLocks/>
          </p:cNvSpPr>
          <p:nvPr/>
        </p:nvSpPr>
        <p:spPr>
          <a:xfrm>
            <a:off x="365806" y="2541934"/>
            <a:ext cx="3200365" cy="2624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Deep Neural Nets are like that, only with more hidden layers</a:t>
            </a:r>
          </a:p>
          <a:p>
            <a:pPr lvl="1"/>
            <a:r>
              <a:rPr lang="en-US" dirty="0"/>
              <a:t>Maybe 3, or 152</a:t>
            </a:r>
          </a:p>
          <a:p>
            <a:pPr marL="0" lvl="1" indent="0">
              <a:buNone/>
            </a:pPr>
            <a:endParaRPr lang="en-US" dirty="0"/>
          </a:p>
          <a:p>
            <a:pPr marL="0" lvl="1" indent="0">
              <a:buNone/>
            </a:pPr>
            <a:r>
              <a:rPr lang="en-US" dirty="0"/>
              <a:t>But that’s not quite all…</a:t>
            </a:r>
          </a:p>
        </p:txBody>
      </p:sp>
      <p:sp>
        <p:nvSpPr>
          <p:cNvPr id="9" name="Content Placeholder 5"/>
          <p:cNvSpPr txBox="1">
            <a:spLocks/>
          </p:cNvSpPr>
          <p:nvPr/>
        </p:nvSpPr>
        <p:spPr>
          <a:xfrm>
            <a:off x="517980" y="5202541"/>
            <a:ext cx="8065296" cy="10610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They’ve dispensed with “layers” and use the glory of </a:t>
            </a:r>
            <a:r>
              <a:rPr lang="en-US" dirty="0">
                <a:hlinkClick r:id="rId3"/>
              </a:rPr>
              <a:t>Tensors</a:t>
            </a:r>
            <a:endParaRPr lang="en-US" dirty="0"/>
          </a:p>
          <a:p>
            <a:r>
              <a:rPr lang="en-US" dirty="0"/>
              <a:t>They’ve traded in simple “neurons” for more complex ones</a:t>
            </a:r>
          </a:p>
        </p:txBody>
      </p:sp>
    </p:spTree>
    <p:extLst>
      <p:ext uri="{BB962C8B-B14F-4D97-AF65-F5344CB8AC3E}">
        <p14:creationId xmlns:p14="http://schemas.microsoft.com/office/powerpoint/2010/main" val="129646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818" y="1691659"/>
            <a:ext cx="8046682" cy="4023341"/>
          </a:xfrm>
          <a:prstGeom prst="rect">
            <a:avLst/>
          </a:prstGeom>
        </p:spPr>
      </p:pic>
    </p:spTree>
    <p:extLst>
      <p:ext uri="{BB962C8B-B14F-4D97-AF65-F5344CB8AC3E}">
        <p14:creationId xmlns:p14="http://schemas.microsoft.com/office/powerpoint/2010/main" val="737438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19" y="1426219"/>
            <a:ext cx="7772365" cy="4855464"/>
          </a:xfrm>
          <a:prstGeom prst="rect">
            <a:avLst/>
          </a:prstGeom>
        </p:spPr>
      </p:pic>
    </p:spTree>
    <p:extLst>
      <p:ext uri="{BB962C8B-B14F-4D97-AF65-F5344CB8AC3E}">
        <p14:creationId xmlns:p14="http://schemas.microsoft.com/office/powerpoint/2010/main" val="409926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001" y="1325903"/>
            <a:ext cx="7223731" cy="5372650"/>
          </a:xfrm>
          <a:prstGeom prst="rect">
            <a:avLst/>
          </a:prstGeom>
        </p:spPr>
      </p:pic>
    </p:spTree>
    <p:extLst>
      <p:ext uri="{BB962C8B-B14F-4D97-AF65-F5344CB8AC3E}">
        <p14:creationId xmlns:p14="http://schemas.microsoft.com/office/powerpoint/2010/main" val="62081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 Examples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807" y="1380523"/>
            <a:ext cx="7863804" cy="5197483"/>
          </a:xfrm>
          <a:prstGeom prst="rect">
            <a:avLst/>
          </a:prstGeom>
        </p:spPr>
      </p:pic>
    </p:spTree>
    <p:extLst>
      <p:ext uri="{BB962C8B-B14F-4D97-AF65-F5344CB8AC3E}">
        <p14:creationId xmlns:p14="http://schemas.microsoft.com/office/powerpoint/2010/main" val="95182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Networks</a:t>
            </a:r>
          </a:p>
        </p:txBody>
      </p:sp>
      <p:sp>
        <p:nvSpPr>
          <p:cNvPr id="3" name="Content Placeholder 2"/>
          <p:cNvSpPr>
            <a:spLocks noGrp="1"/>
          </p:cNvSpPr>
          <p:nvPr>
            <p:ph idx="1"/>
          </p:nvPr>
        </p:nvSpPr>
        <p:spPr/>
        <p:txBody>
          <a:bodyPr/>
          <a:lstStyle/>
          <a:p>
            <a:r>
              <a:rPr lang="en-US" dirty="0"/>
              <a:t>Layered Networks</a:t>
            </a:r>
          </a:p>
          <a:p>
            <a:pPr lvl="1"/>
            <a:r>
              <a:rPr lang="en-US" dirty="0"/>
              <a:t>A series of computational steps, set up as “layers”</a:t>
            </a:r>
          </a:p>
          <a:p>
            <a:pPr lvl="1"/>
            <a:r>
              <a:rPr lang="en-US" dirty="0"/>
              <a:t>Each layer L has full forward connectivity to L+1</a:t>
            </a:r>
          </a:p>
          <a:p>
            <a:pPr lvl="1"/>
            <a:r>
              <a:rPr lang="en-US" dirty="0"/>
              <a:t>Edges have weights, “back-prop” learns those weights</a:t>
            </a:r>
          </a:p>
          <a:p>
            <a:r>
              <a:rPr lang="en-US" dirty="0"/>
              <a:t>Computational Networks</a:t>
            </a:r>
          </a:p>
          <a:p>
            <a:pPr lvl="1"/>
            <a:r>
              <a:rPr lang="en-US" dirty="0"/>
              <a:t>Generalized “layer” connections into Directed Graph</a:t>
            </a:r>
          </a:p>
          <a:p>
            <a:pPr lvl="1"/>
            <a:r>
              <a:rPr lang="en-US" dirty="0"/>
              <a:t>Edges still have weights</a:t>
            </a:r>
          </a:p>
          <a:p>
            <a:pPr lvl="1"/>
            <a:r>
              <a:rPr lang="en-US" dirty="0"/>
              <a:t>No longer is full forward connectivity required, allows sparsity</a:t>
            </a:r>
          </a:p>
          <a:p>
            <a:pPr lvl="1"/>
            <a:r>
              <a:rPr lang="en-US" dirty="0"/>
              <a:t>“Sideways”, “Backward” and other connectivity allowed</a:t>
            </a:r>
          </a:p>
        </p:txBody>
      </p:sp>
    </p:spTree>
    <p:extLst>
      <p:ext uri="{BB962C8B-B14F-4D97-AF65-F5344CB8AC3E}">
        <p14:creationId xmlns:p14="http://schemas.microsoft.com/office/powerpoint/2010/main" val="29103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CNN</a:t>
            </a:r>
          </a:p>
        </p:txBody>
      </p:sp>
      <p:sp>
        <p:nvSpPr>
          <p:cNvPr id="3" name="Content Placeholder 2"/>
          <p:cNvSpPr>
            <a:spLocks noGrp="1"/>
          </p:cNvSpPr>
          <p:nvPr>
            <p:ph idx="1"/>
          </p:nvPr>
        </p:nvSpPr>
        <p:spPr/>
        <p:txBody>
          <a:bodyPr/>
          <a:lstStyle/>
          <a:p>
            <a:r>
              <a:rPr lang="en-US" dirty="0"/>
              <a:t>Not the news network – they’re not that deep</a:t>
            </a:r>
          </a:p>
          <a:p>
            <a:r>
              <a:rPr lang="en-US" dirty="0"/>
              <a:t>Convolution (that’s the C) layers convolve input to produce smaller output, reducing dimensionality while keeping state</a:t>
            </a:r>
          </a:p>
          <a:p>
            <a:r>
              <a:rPr lang="en-US" dirty="0"/>
              <a:t>Subsampling layers further reduce dimensionality, and can provide some position invariance</a:t>
            </a:r>
          </a:p>
          <a:p>
            <a:pPr lvl="1"/>
            <a:r>
              <a:rPr lang="en-US" dirty="0"/>
              <a:t>Max pooling is the most common for CNNs</a:t>
            </a:r>
          </a:p>
          <a:p>
            <a:r>
              <a:rPr lang="en-US" dirty="0"/>
              <a:t>The general idea is you stack these so that after one layer you’re saying “this is an edge” and by layer 4 you’re saying “this is a dog on a unicycle”</a:t>
            </a:r>
          </a:p>
          <a:p>
            <a:endParaRPr lang="en-US" dirty="0"/>
          </a:p>
        </p:txBody>
      </p:sp>
    </p:spTree>
    <p:extLst>
      <p:ext uri="{BB962C8B-B14F-4D97-AF65-F5344CB8AC3E}">
        <p14:creationId xmlns:p14="http://schemas.microsoft.com/office/powerpoint/2010/main" val="1522290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CNN</a:t>
            </a:r>
          </a:p>
        </p:txBody>
      </p:sp>
      <p:sp>
        <p:nvSpPr>
          <p:cNvPr id="3" name="Content Placeholder 2"/>
          <p:cNvSpPr>
            <a:spLocks noGrp="1"/>
          </p:cNvSpPr>
          <p:nvPr>
            <p:ph idx="1"/>
          </p:nvPr>
        </p:nvSpPr>
        <p:spPr/>
        <p:txBody>
          <a:bodyPr/>
          <a:lstStyle/>
          <a:p>
            <a:r>
              <a:rPr lang="en-US" dirty="0"/>
              <a:t>Convolution In Action</a:t>
            </a:r>
          </a:p>
          <a:p>
            <a:pPr lvl="1"/>
            <a:r>
              <a:rPr lang="en-US" dirty="0"/>
              <a:t>Input dot-products with a feature map to generate a value</a:t>
            </a:r>
          </a:p>
          <a:p>
            <a:pPr lvl="1"/>
            <a:r>
              <a:rPr lang="en-US" dirty="0"/>
              <a:t>The feature map “strides” across the input until finished</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859" y="2902274"/>
            <a:ext cx="7449590" cy="3353268"/>
          </a:xfrm>
          <a:prstGeom prst="rect">
            <a:avLst/>
          </a:prstGeom>
        </p:spPr>
      </p:pic>
    </p:spTree>
    <p:extLst>
      <p:ext uri="{BB962C8B-B14F-4D97-AF65-F5344CB8AC3E}">
        <p14:creationId xmlns:p14="http://schemas.microsoft.com/office/powerpoint/2010/main" val="541570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CNN</a:t>
            </a:r>
          </a:p>
        </p:txBody>
      </p:sp>
      <p:sp>
        <p:nvSpPr>
          <p:cNvPr id="3" name="Content Placeholder 2"/>
          <p:cNvSpPr>
            <a:spLocks noGrp="1"/>
          </p:cNvSpPr>
          <p:nvPr>
            <p:ph idx="1"/>
          </p:nvPr>
        </p:nvSpPr>
        <p:spPr/>
        <p:txBody>
          <a:bodyPr/>
          <a:lstStyle/>
          <a:p>
            <a:r>
              <a:rPr lang="en-US" dirty="0"/>
              <a:t>Max-Pooling In Action</a:t>
            </a:r>
          </a:p>
          <a:p>
            <a:pPr lvl="1"/>
            <a:r>
              <a:rPr lang="en-US" dirty="0"/>
              <a:t>A 2x2 pooling layer</a:t>
            </a:r>
          </a:p>
          <a:p>
            <a:pPr lvl="1"/>
            <a:r>
              <a:rPr lang="en-US" dirty="0"/>
              <a:t>Vertical and Horizontal Stride of 2</a:t>
            </a:r>
          </a:p>
          <a:p>
            <a:pPr lvl="1"/>
            <a:r>
              <a:rPr lang="en-US" dirty="0"/>
              <a:t>Picks the max of </a:t>
            </a:r>
          </a:p>
          <a:p>
            <a:pPr lvl="1"/>
            <a:r>
              <a:rPr lang="en-US" dirty="0"/>
              <a:t>  its area of interest</a:t>
            </a:r>
          </a:p>
          <a:p>
            <a:pPr lvl="1"/>
            <a:r>
              <a:rPr lang="en-US" dirty="0"/>
              <a:t>  and propagates </a:t>
            </a:r>
          </a:p>
          <a:p>
            <a:pPr lvl="1"/>
            <a:r>
              <a:rPr lang="en-US" dirty="0"/>
              <a:t>  that value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3293" y="2697488"/>
            <a:ext cx="5429250" cy="3143250"/>
          </a:xfrm>
          <a:prstGeom prst="rect">
            <a:avLst/>
          </a:prstGeom>
        </p:spPr>
      </p:pic>
    </p:spTree>
    <p:extLst>
      <p:ext uri="{BB962C8B-B14F-4D97-AF65-F5344CB8AC3E}">
        <p14:creationId xmlns:p14="http://schemas.microsoft.com/office/powerpoint/2010/main" val="3193427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100687"/>
          </a:xfrm>
        </p:spPr>
        <p:txBody>
          <a:bodyPr/>
          <a:lstStyle/>
          <a:p>
            <a:r>
              <a:rPr lang="en-US" dirty="0"/>
              <a:t>But First… A Small Disclaimer</a:t>
            </a:r>
          </a:p>
        </p:txBody>
      </p:sp>
    </p:spTree>
    <p:extLst>
      <p:ext uri="{BB962C8B-B14F-4D97-AF65-F5344CB8AC3E}">
        <p14:creationId xmlns:p14="http://schemas.microsoft.com/office/powerpoint/2010/main" val="481724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RNN</a:t>
            </a:r>
          </a:p>
        </p:txBody>
      </p:sp>
      <p:sp>
        <p:nvSpPr>
          <p:cNvPr id="3" name="Content Placeholder 2"/>
          <p:cNvSpPr>
            <a:spLocks noGrp="1"/>
          </p:cNvSpPr>
          <p:nvPr>
            <p:ph idx="1"/>
          </p:nvPr>
        </p:nvSpPr>
        <p:spPr/>
        <p:txBody>
          <a:bodyPr/>
          <a:lstStyle/>
          <a:p>
            <a:r>
              <a:rPr lang="en-US" dirty="0"/>
              <a:t>Recurrent Neural Networks are loopy</a:t>
            </a:r>
          </a:p>
          <a:p>
            <a:r>
              <a:rPr lang="en-US" dirty="0"/>
              <a:t>No, really, they have loops – feeding back their outputs into their internal (hidden) state</a:t>
            </a:r>
          </a:p>
          <a:p>
            <a:r>
              <a:rPr lang="en-US" dirty="0"/>
              <a:t>They are, at times, </a:t>
            </a:r>
            <a:r>
              <a:rPr lang="en-US" dirty="0">
                <a:hlinkClick r:id="rId2"/>
              </a:rPr>
              <a:t>unreasonably effective</a:t>
            </a:r>
            <a:endParaRPr lang="en-US" dirty="0"/>
          </a:p>
          <a:p>
            <a:r>
              <a:rPr lang="en-US" dirty="0"/>
              <a:t>They also have a tendency to explode (or implode)</a:t>
            </a:r>
          </a:p>
          <a:p>
            <a:pPr lvl="1"/>
            <a:r>
              <a:rPr lang="en-US" dirty="0"/>
              <a:t>By default, they are influenced by all input they’ve ever seen</a:t>
            </a:r>
          </a:p>
          <a:p>
            <a:pPr lvl="1"/>
            <a:r>
              <a:rPr lang="en-US" dirty="0"/>
              <a:t>This leads to vanishing/exploding gradients</a:t>
            </a:r>
          </a:p>
          <a:p>
            <a:r>
              <a:rPr lang="en-US" dirty="0"/>
              <a:t>This can be mitigated</a:t>
            </a:r>
          </a:p>
          <a:p>
            <a:pPr lvl="1"/>
            <a:r>
              <a:rPr lang="en-US" dirty="0"/>
              <a:t>LSTMs are RNNs that have a “spotty” memory</a:t>
            </a:r>
          </a:p>
          <a:p>
            <a:pPr lvl="1"/>
            <a:r>
              <a:rPr lang="en-US" dirty="0">
                <a:hlinkClick r:id="rId3"/>
              </a:rPr>
              <a:t>Residual NNs</a:t>
            </a:r>
            <a:r>
              <a:rPr lang="en-US" dirty="0"/>
              <a:t> propagate … residuals</a:t>
            </a:r>
          </a:p>
        </p:txBody>
      </p:sp>
    </p:spTree>
    <p:extLst>
      <p:ext uri="{BB962C8B-B14F-4D97-AF65-F5344CB8AC3E}">
        <p14:creationId xmlns:p14="http://schemas.microsoft.com/office/powerpoint/2010/main" val="3288918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RNN</a:t>
            </a:r>
          </a:p>
        </p:txBody>
      </p:sp>
      <p:sp>
        <p:nvSpPr>
          <p:cNvPr id="3" name="Content Placeholder 2"/>
          <p:cNvSpPr>
            <a:spLocks noGrp="1"/>
          </p:cNvSpPr>
          <p:nvPr>
            <p:ph idx="1"/>
          </p:nvPr>
        </p:nvSpPr>
        <p:spPr/>
        <p:txBody>
          <a:bodyPr/>
          <a:lstStyle/>
          <a:p>
            <a:r>
              <a:rPr lang="en-US" dirty="0">
                <a:hlinkClick r:id="rId2"/>
              </a:rPr>
              <a:t>https://colah.github.io/posts/2015-08-Understanding-LSTMs/</a:t>
            </a:r>
            <a:r>
              <a:rPr lang="en-US" dirty="0"/>
              <a:t> is a great primer (image on this slide from there)</a:t>
            </a:r>
          </a:p>
          <a:p>
            <a:pPr lvl="1"/>
            <a:r>
              <a:rPr lang="en-US" dirty="0"/>
              <a:t>Recurrence drives the output from one iteration into the input of the next</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206" y="3520439"/>
            <a:ext cx="8138121" cy="2138287"/>
          </a:xfrm>
          <a:prstGeom prst="rect">
            <a:avLst/>
          </a:prstGeom>
        </p:spPr>
      </p:pic>
    </p:spTree>
    <p:extLst>
      <p:ext uri="{BB962C8B-B14F-4D97-AF65-F5344CB8AC3E}">
        <p14:creationId xmlns:p14="http://schemas.microsoft.com/office/powerpoint/2010/main" val="826262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 </a:t>
            </a:r>
            <a:r>
              <a:rPr lang="en-US" dirty="0" err="1"/>
              <a:t>Flavours</a:t>
            </a:r>
            <a:r>
              <a:rPr lang="en-US" dirty="0"/>
              <a:t> - LSTM</a:t>
            </a:r>
          </a:p>
        </p:txBody>
      </p:sp>
      <p:sp>
        <p:nvSpPr>
          <p:cNvPr id="3" name="Content Placeholder 2"/>
          <p:cNvSpPr>
            <a:spLocks noGrp="1"/>
          </p:cNvSpPr>
          <p:nvPr>
            <p:ph idx="1"/>
          </p:nvPr>
        </p:nvSpPr>
        <p:spPr>
          <a:xfrm>
            <a:off x="507206" y="1453543"/>
            <a:ext cx="8065294" cy="2341214"/>
          </a:xfrm>
        </p:spPr>
        <p:txBody>
          <a:bodyPr/>
          <a:lstStyle/>
          <a:p>
            <a:r>
              <a:rPr lang="en-US" dirty="0"/>
              <a:t>RNNs with long memories can “explode/implode”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323" y="1829334"/>
            <a:ext cx="5899393" cy="2031935"/>
          </a:xfrm>
          <a:prstGeom prst="rect">
            <a:avLst/>
          </a:prstGeom>
        </p:spPr>
      </p:pic>
      <p:sp>
        <p:nvSpPr>
          <p:cNvPr id="5" name="Content Placeholder 2"/>
          <p:cNvSpPr txBox="1">
            <a:spLocks/>
          </p:cNvSpPr>
          <p:nvPr/>
        </p:nvSpPr>
        <p:spPr>
          <a:xfrm>
            <a:off x="511035" y="3830956"/>
            <a:ext cx="8065294" cy="234121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274320"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LSTMs tackle this by having gated memory cells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001" y="4210886"/>
            <a:ext cx="6309341" cy="2370595"/>
          </a:xfrm>
          <a:prstGeom prst="rect">
            <a:avLst/>
          </a:prstGeom>
        </p:spPr>
      </p:pic>
    </p:spTree>
    <p:extLst>
      <p:ext uri="{BB962C8B-B14F-4D97-AF65-F5344CB8AC3E}">
        <p14:creationId xmlns:p14="http://schemas.microsoft.com/office/powerpoint/2010/main" val="294155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Networks – </a:t>
            </a:r>
            <a:r>
              <a:rPr lang="en-US" dirty="0" err="1"/>
              <a:t>Moar</a:t>
            </a:r>
            <a:endParaRPr lang="en-US" dirty="0"/>
          </a:p>
        </p:txBody>
      </p:sp>
      <p:sp>
        <p:nvSpPr>
          <p:cNvPr id="3" name="Content Placeholder 2"/>
          <p:cNvSpPr>
            <a:spLocks noGrp="1"/>
          </p:cNvSpPr>
          <p:nvPr>
            <p:ph idx="1"/>
          </p:nvPr>
        </p:nvSpPr>
        <p:spPr>
          <a:xfrm>
            <a:off x="507206" y="1453542"/>
            <a:ext cx="8065294" cy="3712799"/>
          </a:xfrm>
        </p:spPr>
        <p:txBody>
          <a:bodyPr/>
          <a:lstStyle/>
          <a:p>
            <a:r>
              <a:rPr lang="en-US" dirty="0">
                <a:hlinkClick r:id="rId2"/>
              </a:rPr>
              <a:t>DSSM</a:t>
            </a:r>
            <a:r>
              <a:rPr lang="en-US" dirty="0"/>
              <a:t> – Deep Semantic Similarity Model</a:t>
            </a:r>
          </a:p>
          <a:p>
            <a:pPr lvl="1"/>
            <a:r>
              <a:rPr lang="en-US" dirty="0"/>
              <a:t>Great for modeling semantic relationships in text</a:t>
            </a:r>
          </a:p>
          <a:p>
            <a:endParaRPr lang="en-US" dirty="0"/>
          </a:p>
          <a:p>
            <a:r>
              <a:rPr lang="en-US" dirty="0"/>
              <a:t>CNNs for Text</a:t>
            </a:r>
          </a:p>
          <a:p>
            <a:pPr lvl="1"/>
            <a:r>
              <a:rPr lang="en-US" dirty="0"/>
              <a:t>Convolutions over sentences can be considered “weighted n-grams”</a:t>
            </a:r>
          </a:p>
          <a:p>
            <a:r>
              <a:rPr lang="en-US" dirty="0"/>
              <a:t>RNNs for Images</a:t>
            </a:r>
          </a:p>
          <a:p>
            <a:pPr lvl="1"/>
            <a:r>
              <a:rPr lang="en-US" dirty="0"/>
              <a:t>DeepMind’s </a:t>
            </a:r>
            <a:r>
              <a:rPr lang="en-US" dirty="0">
                <a:hlinkClick r:id="rId3"/>
              </a:rPr>
              <a:t>Visual Attention Model</a:t>
            </a:r>
            <a:endParaRPr lang="en-US" dirty="0"/>
          </a:p>
        </p:txBody>
      </p:sp>
    </p:spTree>
    <p:extLst>
      <p:ext uri="{BB962C8B-B14F-4D97-AF65-F5344CB8AC3E}">
        <p14:creationId xmlns:p14="http://schemas.microsoft.com/office/powerpoint/2010/main" val="286932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411513"/>
            <a:ext cx="8079581" cy="773562"/>
          </a:xfrm>
        </p:spPr>
        <p:txBody>
          <a:bodyPr>
            <a:normAutofit/>
          </a:bodyPr>
          <a:lstStyle/>
          <a:p>
            <a:r>
              <a:rPr lang="en-US" dirty="0"/>
              <a:t>CNTK Overview</a:t>
            </a:r>
          </a:p>
        </p:txBody>
      </p:sp>
      <p:sp>
        <p:nvSpPr>
          <p:cNvPr id="3" name="Content Placeholder 2"/>
          <p:cNvSpPr>
            <a:spLocks noGrp="1"/>
          </p:cNvSpPr>
          <p:nvPr>
            <p:ph idx="1"/>
          </p:nvPr>
        </p:nvSpPr>
        <p:spPr>
          <a:xfrm>
            <a:off x="507206" y="1325903"/>
            <a:ext cx="8065294" cy="4754828"/>
          </a:xfrm>
        </p:spPr>
        <p:txBody>
          <a:bodyPr>
            <a:normAutofit/>
          </a:bodyPr>
          <a:lstStyle/>
          <a:p>
            <a:r>
              <a:rPr lang="en-US" dirty="0"/>
              <a:t>A deep learning tool that balances </a:t>
            </a:r>
          </a:p>
          <a:p>
            <a:pPr lvl="1"/>
            <a:r>
              <a:rPr lang="en-US" dirty="0">
                <a:solidFill>
                  <a:srgbClr val="FFC000"/>
                </a:solidFill>
              </a:rPr>
              <a:t>Efficiency</a:t>
            </a:r>
            <a:r>
              <a:rPr lang="en-US" dirty="0"/>
              <a:t>: Can train production systems as fast as possible</a:t>
            </a:r>
          </a:p>
          <a:p>
            <a:pPr lvl="1"/>
            <a:r>
              <a:rPr lang="en-US" dirty="0">
                <a:solidFill>
                  <a:srgbClr val="FFC000"/>
                </a:solidFill>
              </a:rPr>
              <a:t>Performance</a:t>
            </a:r>
            <a:r>
              <a:rPr lang="en-US" dirty="0"/>
              <a:t>: Can achieve state-of-the-art performance on benchmark tasks and production systems</a:t>
            </a:r>
          </a:p>
          <a:p>
            <a:pPr lvl="1"/>
            <a:r>
              <a:rPr lang="en-US" dirty="0">
                <a:solidFill>
                  <a:srgbClr val="FFC000"/>
                </a:solidFill>
              </a:rPr>
              <a:t>Flexibility</a:t>
            </a:r>
            <a:r>
              <a:rPr lang="en-US" dirty="0"/>
              <a:t>: Can support various tasks such as speech, image, and text, and can try out new ideas quickly</a:t>
            </a:r>
          </a:p>
          <a:p>
            <a:r>
              <a:rPr lang="en-US" dirty="0"/>
              <a:t>Inspiration: </a:t>
            </a:r>
            <a:r>
              <a:rPr lang="en-US" dirty="0">
                <a:solidFill>
                  <a:srgbClr val="FFC000"/>
                </a:solidFill>
              </a:rPr>
              <a:t>Legos</a:t>
            </a:r>
          </a:p>
          <a:p>
            <a:pPr lvl="1"/>
            <a:r>
              <a:rPr lang="en-US" dirty="0"/>
              <a:t>Each brick is very simple and performs a specific function</a:t>
            </a:r>
          </a:p>
          <a:p>
            <a:pPr lvl="1"/>
            <a:r>
              <a:rPr lang="en-US" dirty="0"/>
              <a:t>Create arbitrary objects by combining many bricks</a:t>
            </a:r>
          </a:p>
          <a:p>
            <a:r>
              <a:rPr lang="en-US" dirty="0"/>
              <a:t>CNTK enables the creation of existing and novel models by combining simple functions in arbitrary ways. </a:t>
            </a:r>
          </a:p>
          <a:p>
            <a:r>
              <a:rPr lang="en-US" dirty="0">
                <a:hlinkClick r:id="rId3"/>
              </a:rPr>
              <a:t>MIT Licensed OSS on GitHub</a:t>
            </a:r>
            <a:endParaRPr lang="en-US" dirty="0"/>
          </a:p>
        </p:txBody>
      </p:sp>
    </p:spTree>
    <p:extLst>
      <p:ext uri="{BB962C8B-B14F-4D97-AF65-F5344CB8AC3E}">
        <p14:creationId xmlns:p14="http://schemas.microsoft.com/office/powerpoint/2010/main" val="365315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826370"/>
          </a:xfrm>
        </p:spPr>
        <p:txBody>
          <a:bodyPr/>
          <a:lstStyle/>
          <a:p>
            <a:r>
              <a:rPr lang="en-US" dirty="0"/>
              <a:t>Functionality</a:t>
            </a:r>
          </a:p>
        </p:txBody>
      </p:sp>
      <p:sp>
        <p:nvSpPr>
          <p:cNvPr id="3" name="Content Placeholder 2"/>
          <p:cNvSpPr>
            <a:spLocks noGrp="1"/>
          </p:cNvSpPr>
          <p:nvPr>
            <p:ph idx="1"/>
          </p:nvPr>
        </p:nvSpPr>
        <p:spPr>
          <a:xfrm>
            <a:off x="507206" y="1325903"/>
            <a:ext cx="8065294" cy="4754828"/>
          </a:xfrm>
        </p:spPr>
        <p:txBody>
          <a:bodyPr>
            <a:normAutofit/>
          </a:bodyPr>
          <a:lstStyle/>
          <a:p>
            <a:r>
              <a:rPr lang="en-US" dirty="0"/>
              <a:t>Supports </a:t>
            </a:r>
          </a:p>
          <a:p>
            <a:pPr lvl="1"/>
            <a:r>
              <a:rPr lang="en-US" dirty="0"/>
              <a:t>CPU and GPU with a focus on GPU Cluster</a:t>
            </a:r>
          </a:p>
          <a:p>
            <a:pPr lvl="2"/>
            <a:r>
              <a:rPr lang="en-US" dirty="0"/>
              <a:t>GPU (CUDA): uses NVIDIA libraries, including </a:t>
            </a:r>
            <a:r>
              <a:rPr lang="en-US" dirty="0" err="1"/>
              <a:t>cuDNN</a:t>
            </a:r>
            <a:r>
              <a:rPr lang="en-US" dirty="0"/>
              <a:t> v5.</a:t>
            </a:r>
          </a:p>
          <a:p>
            <a:pPr lvl="1"/>
            <a:r>
              <a:rPr lang="en-US" dirty="0"/>
              <a:t>Windows and Linux</a:t>
            </a:r>
          </a:p>
          <a:p>
            <a:pPr lvl="1"/>
            <a:r>
              <a:rPr lang="en-US" dirty="0"/>
              <a:t>automatic numerical differentiation </a:t>
            </a:r>
          </a:p>
          <a:p>
            <a:pPr lvl="1"/>
            <a:r>
              <a:rPr lang="en-US" dirty="0"/>
              <a:t>efficient static and recurrent network training through batching</a:t>
            </a:r>
          </a:p>
          <a:p>
            <a:pPr lvl="1"/>
            <a:r>
              <a:rPr lang="en-US" dirty="0"/>
              <a:t>data parallelization within and across machines with 1-bit quantized SGD</a:t>
            </a:r>
          </a:p>
          <a:p>
            <a:pPr lvl="1"/>
            <a:r>
              <a:rPr lang="en-US" dirty="0"/>
              <a:t>memory sharing during execution planning</a:t>
            </a:r>
          </a:p>
        </p:txBody>
      </p:sp>
    </p:spTree>
    <p:extLst>
      <p:ext uri="{BB962C8B-B14F-4D97-AF65-F5344CB8AC3E}">
        <p14:creationId xmlns:p14="http://schemas.microsoft.com/office/powerpoint/2010/main" val="279721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Functionality</a:t>
            </a:r>
          </a:p>
        </p:txBody>
      </p:sp>
      <p:sp>
        <p:nvSpPr>
          <p:cNvPr id="3" name="Content Placeholder 2"/>
          <p:cNvSpPr>
            <a:spLocks noGrp="1"/>
          </p:cNvSpPr>
          <p:nvPr>
            <p:ph idx="1"/>
          </p:nvPr>
        </p:nvSpPr>
        <p:spPr/>
        <p:txBody>
          <a:bodyPr/>
          <a:lstStyle/>
          <a:p>
            <a:r>
              <a:rPr lang="en-US" dirty="0"/>
              <a:t>Modularized: separation of </a:t>
            </a:r>
          </a:p>
          <a:p>
            <a:pPr lvl="1"/>
            <a:r>
              <a:rPr lang="en-US" dirty="0"/>
              <a:t>computational networks</a:t>
            </a:r>
          </a:p>
          <a:p>
            <a:pPr lvl="1"/>
            <a:r>
              <a:rPr lang="en-US" dirty="0"/>
              <a:t>execution engine</a:t>
            </a:r>
          </a:p>
          <a:p>
            <a:pPr lvl="1"/>
            <a:r>
              <a:rPr lang="en-US" dirty="0"/>
              <a:t>learning algorithms</a:t>
            </a:r>
          </a:p>
          <a:p>
            <a:pPr lvl="1"/>
            <a:r>
              <a:rPr lang="en-US" dirty="0"/>
              <a:t>model description</a:t>
            </a:r>
          </a:p>
          <a:p>
            <a:pPr lvl="1"/>
            <a:r>
              <a:rPr lang="en-US" dirty="0"/>
              <a:t>data readers</a:t>
            </a:r>
          </a:p>
          <a:p>
            <a:r>
              <a:rPr lang="en-US" dirty="0"/>
              <a:t>Models can be described and modified with </a:t>
            </a:r>
          </a:p>
          <a:p>
            <a:pPr lvl="1"/>
            <a:r>
              <a:rPr lang="en-US" dirty="0"/>
              <a:t>Network definition language (NDL) and model editing language (MEL)</a:t>
            </a:r>
          </a:p>
          <a:p>
            <a:pPr lvl="1"/>
            <a:r>
              <a:rPr lang="en-US" dirty="0"/>
              <a:t>Python, C++ and C# (in progress)</a:t>
            </a:r>
          </a:p>
          <a:p>
            <a:endParaRPr lang="en-US" dirty="0"/>
          </a:p>
        </p:txBody>
      </p:sp>
    </p:spTree>
    <p:extLst>
      <p:ext uri="{BB962C8B-B14F-4D97-AF65-F5344CB8AC3E}">
        <p14:creationId xmlns:p14="http://schemas.microsoft.com/office/powerpoint/2010/main" val="514030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97826"/>
            <a:ext cx="8079581" cy="866413"/>
          </a:xfrm>
        </p:spPr>
        <p:txBody>
          <a:bodyPr/>
          <a:lstStyle/>
          <a:p>
            <a:r>
              <a:rPr lang="en-US" dirty="0"/>
              <a:t>CNTK Architecture</a:t>
            </a:r>
          </a:p>
        </p:txBody>
      </p:sp>
      <p:sp>
        <p:nvSpPr>
          <p:cNvPr id="8" name="Rounded Rectangle 7"/>
          <p:cNvSpPr/>
          <p:nvPr/>
        </p:nvSpPr>
        <p:spPr>
          <a:xfrm>
            <a:off x="6019800" y="2971800"/>
            <a:ext cx="1143000" cy="6096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a:t>
            </a:r>
          </a:p>
        </p:txBody>
      </p:sp>
      <p:sp>
        <p:nvSpPr>
          <p:cNvPr id="9" name="Rounded Rectangle 8"/>
          <p:cNvSpPr/>
          <p:nvPr/>
        </p:nvSpPr>
        <p:spPr>
          <a:xfrm>
            <a:off x="3505200" y="2971800"/>
            <a:ext cx="1447800" cy="6096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Builder Lambda</a:t>
            </a:r>
          </a:p>
        </p:txBody>
      </p:sp>
      <p:sp>
        <p:nvSpPr>
          <p:cNvPr id="11" name="Flowchart: Magnetic Disk 10"/>
          <p:cNvSpPr/>
          <p:nvPr/>
        </p:nvSpPr>
        <p:spPr>
          <a:xfrm>
            <a:off x="1371600" y="2819400"/>
            <a:ext cx="12954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 Description</a:t>
            </a:r>
          </a:p>
        </p:txBody>
      </p:sp>
      <p:cxnSp>
        <p:nvCxnSpPr>
          <p:cNvPr id="13" name="Straight Arrow Connector 12"/>
          <p:cNvCxnSpPr>
            <a:stCxn id="9" idx="1"/>
            <a:endCxn id="11" idx="4"/>
          </p:cNvCxnSpPr>
          <p:nvPr/>
        </p:nvCxnSpPr>
        <p:spPr>
          <a:xfrm flipH="1">
            <a:off x="2667000" y="32766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04234" y="3212068"/>
            <a:ext cx="529312" cy="369332"/>
          </a:xfrm>
          <a:prstGeom prst="rect">
            <a:avLst/>
          </a:prstGeom>
          <a:noFill/>
        </p:spPr>
        <p:txBody>
          <a:bodyPr wrap="none" rtlCol="0">
            <a:spAutoFit/>
          </a:bodyPr>
          <a:lstStyle/>
          <a:p>
            <a:r>
              <a:rPr lang="en-US" dirty="0"/>
              <a:t>Use</a:t>
            </a:r>
          </a:p>
        </p:txBody>
      </p:sp>
      <p:cxnSp>
        <p:nvCxnSpPr>
          <p:cNvPr id="20" name="Straight Arrow Connector 19"/>
          <p:cNvCxnSpPr>
            <a:stCxn id="9" idx="3"/>
            <a:endCxn id="8" idx="1"/>
          </p:cNvCxnSpPr>
          <p:nvPr/>
        </p:nvCxnSpPr>
        <p:spPr>
          <a:xfrm>
            <a:off x="4953000" y="32766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125158" y="3218816"/>
            <a:ext cx="662361" cy="369332"/>
          </a:xfrm>
          <a:prstGeom prst="rect">
            <a:avLst/>
          </a:prstGeom>
          <a:noFill/>
        </p:spPr>
        <p:txBody>
          <a:bodyPr wrap="none" rtlCol="0">
            <a:spAutoFit/>
          </a:bodyPr>
          <a:lstStyle/>
          <a:p>
            <a:r>
              <a:rPr lang="en-US" dirty="0"/>
              <a:t>Build</a:t>
            </a:r>
          </a:p>
        </p:txBody>
      </p:sp>
      <p:sp>
        <p:nvSpPr>
          <p:cNvPr id="22" name="Rounded Rectangle 21"/>
          <p:cNvSpPr/>
          <p:nvPr/>
        </p:nvSpPr>
        <p:spPr>
          <a:xfrm>
            <a:off x="6027839" y="4544289"/>
            <a:ext cx="1143000" cy="6096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ILearner</a:t>
            </a:r>
            <a:endParaRPr lang="en-US" dirty="0"/>
          </a:p>
        </p:txBody>
      </p:sp>
      <p:sp>
        <p:nvSpPr>
          <p:cNvPr id="23" name="Rounded Rectangle 22"/>
          <p:cNvSpPr/>
          <p:nvPr/>
        </p:nvSpPr>
        <p:spPr>
          <a:xfrm>
            <a:off x="3505200" y="4544289"/>
            <a:ext cx="14478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IDataReader</a:t>
            </a:r>
            <a:endParaRPr lang="en-US" dirty="0"/>
          </a:p>
        </p:txBody>
      </p:sp>
      <p:sp>
        <p:nvSpPr>
          <p:cNvPr id="24" name="Flowchart: Magnetic Disk 23"/>
          <p:cNvSpPr/>
          <p:nvPr/>
        </p:nvSpPr>
        <p:spPr>
          <a:xfrm>
            <a:off x="1371600" y="4419600"/>
            <a:ext cx="1295400"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 &amp; Labels</a:t>
            </a:r>
          </a:p>
        </p:txBody>
      </p:sp>
      <p:cxnSp>
        <p:nvCxnSpPr>
          <p:cNvPr id="25" name="Straight Arrow Connector 24"/>
          <p:cNvCxnSpPr/>
          <p:nvPr/>
        </p:nvCxnSpPr>
        <p:spPr>
          <a:xfrm flipH="1">
            <a:off x="2667000" y="4876800"/>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65509" y="4819855"/>
            <a:ext cx="643125" cy="369332"/>
          </a:xfrm>
          <a:prstGeom prst="rect">
            <a:avLst/>
          </a:prstGeom>
          <a:noFill/>
        </p:spPr>
        <p:txBody>
          <a:bodyPr wrap="none" rtlCol="0">
            <a:spAutoFit/>
          </a:bodyPr>
          <a:lstStyle/>
          <a:p>
            <a:r>
              <a:rPr lang="en-US" dirty="0"/>
              <a:t>Load</a:t>
            </a:r>
          </a:p>
        </p:txBody>
      </p:sp>
      <p:cxnSp>
        <p:nvCxnSpPr>
          <p:cNvPr id="27" name="Straight Arrow Connector 26"/>
          <p:cNvCxnSpPr>
            <a:stCxn id="22" idx="1"/>
            <a:endCxn id="23" idx="3"/>
          </p:cNvCxnSpPr>
          <p:nvPr/>
        </p:nvCxnSpPr>
        <p:spPr>
          <a:xfrm flipH="1">
            <a:off x="4953000" y="4849089"/>
            <a:ext cx="10748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31049" y="4790820"/>
            <a:ext cx="955711" cy="369332"/>
          </a:xfrm>
          <a:prstGeom prst="rect">
            <a:avLst/>
          </a:prstGeom>
          <a:noFill/>
        </p:spPr>
        <p:txBody>
          <a:bodyPr wrap="none" rtlCol="0">
            <a:spAutoFit/>
          </a:bodyPr>
          <a:lstStyle/>
          <a:p>
            <a:r>
              <a:rPr lang="en-US" dirty="0"/>
              <a:t>Get data</a:t>
            </a:r>
          </a:p>
        </p:txBody>
      </p:sp>
      <p:cxnSp>
        <p:nvCxnSpPr>
          <p:cNvPr id="35" name="Straight Arrow Connector 34"/>
          <p:cNvCxnSpPr>
            <a:stCxn id="22" idx="0"/>
            <a:endCxn id="8" idx="2"/>
          </p:cNvCxnSpPr>
          <p:nvPr/>
        </p:nvCxnSpPr>
        <p:spPr>
          <a:xfrm flipH="1" flipV="1">
            <a:off x="6591300" y="3581400"/>
            <a:ext cx="8039" cy="962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5646839" y="2105888"/>
            <a:ext cx="1905000" cy="609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IExecutionEngine</a:t>
            </a:r>
          </a:p>
        </p:txBody>
      </p:sp>
      <p:cxnSp>
        <p:nvCxnSpPr>
          <p:cNvPr id="39" name="Straight Arrow Connector 38"/>
          <p:cNvCxnSpPr>
            <a:stCxn id="8" idx="0"/>
            <a:endCxn id="37" idx="2"/>
          </p:cNvCxnSpPr>
          <p:nvPr/>
        </p:nvCxnSpPr>
        <p:spPr>
          <a:xfrm flipV="1">
            <a:off x="6591300" y="2715488"/>
            <a:ext cx="8039" cy="256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761139" y="1393658"/>
            <a:ext cx="1676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CPU/GPU</a:t>
            </a:r>
          </a:p>
        </p:txBody>
      </p:sp>
      <p:cxnSp>
        <p:nvCxnSpPr>
          <p:cNvPr id="42" name="Straight Arrow Connector 41"/>
          <p:cNvCxnSpPr>
            <a:stCxn id="37" idx="0"/>
            <a:endCxn id="40" idx="2"/>
          </p:cNvCxnSpPr>
          <p:nvPr/>
        </p:nvCxnSpPr>
        <p:spPr>
          <a:xfrm flipV="1">
            <a:off x="6599339" y="1927058"/>
            <a:ext cx="0" cy="178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292584" y="5586844"/>
            <a:ext cx="1873032"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Task-specific reader</a:t>
            </a:r>
          </a:p>
        </p:txBody>
      </p:sp>
      <p:cxnSp>
        <p:nvCxnSpPr>
          <p:cNvPr id="45" name="Straight Arrow Connector 44"/>
          <p:cNvCxnSpPr>
            <a:stCxn id="23" idx="2"/>
            <a:endCxn id="43" idx="0"/>
          </p:cNvCxnSpPr>
          <p:nvPr/>
        </p:nvCxnSpPr>
        <p:spPr>
          <a:xfrm>
            <a:off x="4229100" y="5153889"/>
            <a:ext cx="0" cy="43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662823" y="5586844"/>
            <a:ext cx="1873032"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SGD, </a:t>
            </a:r>
            <a:r>
              <a:rPr lang="en-US" dirty="0" err="1"/>
              <a:t>AdaGrad</a:t>
            </a:r>
            <a:r>
              <a:rPr lang="en-US" dirty="0"/>
              <a:t>, etc.</a:t>
            </a:r>
          </a:p>
        </p:txBody>
      </p:sp>
      <p:cxnSp>
        <p:nvCxnSpPr>
          <p:cNvPr id="49" name="Straight Arrow Connector 48"/>
          <p:cNvCxnSpPr>
            <a:stCxn id="22" idx="2"/>
            <a:endCxn id="47" idx="0"/>
          </p:cNvCxnSpPr>
          <p:nvPr/>
        </p:nvCxnSpPr>
        <p:spPr>
          <a:xfrm>
            <a:off x="6599339" y="5153889"/>
            <a:ext cx="0" cy="432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91300" y="3739678"/>
            <a:ext cx="1875835" cy="646331"/>
          </a:xfrm>
          <a:prstGeom prst="rect">
            <a:avLst/>
          </a:prstGeom>
          <a:noFill/>
        </p:spPr>
        <p:txBody>
          <a:bodyPr wrap="none" rtlCol="0">
            <a:spAutoFit/>
          </a:bodyPr>
          <a:lstStyle/>
          <a:p>
            <a:r>
              <a:rPr lang="en-US" dirty="0"/>
              <a:t>Evaluate</a:t>
            </a:r>
          </a:p>
          <a:p>
            <a:r>
              <a:rPr lang="en-US" dirty="0"/>
              <a:t>Compute Gradient</a:t>
            </a:r>
          </a:p>
        </p:txBody>
      </p:sp>
    </p:spTree>
    <p:extLst>
      <p:ext uri="{BB962C8B-B14F-4D97-AF65-F5344CB8AC3E}">
        <p14:creationId xmlns:p14="http://schemas.microsoft.com/office/powerpoint/2010/main" val="294954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917809"/>
          </a:xfrm>
        </p:spPr>
        <p:txBody>
          <a:bodyPr/>
          <a:lstStyle/>
          <a:p>
            <a:r>
              <a:rPr lang="en-US" dirty="0"/>
              <a:t>Main Operations</a:t>
            </a:r>
          </a:p>
        </p:txBody>
      </p:sp>
      <p:sp>
        <p:nvSpPr>
          <p:cNvPr id="3" name="Content Placeholder 2"/>
          <p:cNvSpPr>
            <a:spLocks noGrp="1"/>
          </p:cNvSpPr>
          <p:nvPr>
            <p:ph idx="1"/>
          </p:nvPr>
        </p:nvSpPr>
        <p:spPr>
          <a:xfrm>
            <a:off x="507206" y="1237883"/>
            <a:ext cx="8065294" cy="4842848"/>
          </a:xfrm>
        </p:spPr>
        <p:txBody>
          <a:bodyPr/>
          <a:lstStyle/>
          <a:p>
            <a:r>
              <a:rPr lang="en-US" dirty="0"/>
              <a:t>Train a model with the </a:t>
            </a:r>
            <a:r>
              <a:rPr lang="en-US" dirty="0">
                <a:solidFill>
                  <a:srgbClr val="FFC000"/>
                </a:solidFill>
              </a:rPr>
              <a:t>train</a:t>
            </a:r>
            <a:r>
              <a:rPr lang="en-US" dirty="0"/>
              <a:t> command</a:t>
            </a:r>
          </a:p>
          <a:p>
            <a:r>
              <a:rPr lang="en-US" dirty="0"/>
              <a:t>Evaluate a model with the </a:t>
            </a:r>
            <a:r>
              <a:rPr lang="en-US" dirty="0" err="1">
                <a:solidFill>
                  <a:srgbClr val="FFC000"/>
                </a:solidFill>
              </a:rPr>
              <a:t>eval</a:t>
            </a:r>
            <a:r>
              <a:rPr lang="en-US" dirty="0"/>
              <a:t> command</a:t>
            </a:r>
          </a:p>
          <a:p>
            <a:r>
              <a:rPr lang="en-US" dirty="0"/>
              <a:t>Edit models (e.g., add nodes, remove nodes, change the flag of a node) with the </a:t>
            </a:r>
            <a:r>
              <a:rPr lang="en-US" dirty="0">
                <a:solidFill>
                  <a:srgbClr val="FFC000"/>
                </a:solidFill>
              </a:rPr>
              <a:t>edit</a:t>
            </a:r>
            <a:r>
              <a:rPr lang="en-US" dirty="0"/>
              <a:t> command</a:t>
            </a:r>
          </a:p>
          <a:p>
            <a:r>
              <a:rPr lang="en-US" dirty="0"/>
              <a:t>Write outputs of one or more nodes in the model to files with the </a:t>
            </a:r>
            <a:r>
              <a:rPr lang="en-US" dirty="0">
                <a:solidFill>
                  <a:srgbClr val="FFC000"/>
                </a:solidFill>
              </a:rPr>
              <a:t>write</a:t>
            </a:r>
            <a:r>
              <a:rPr lang="en-US" dirty="0"/>
              <a:t> command</a:t>
            </a:r>
          </a:p>
          <a:p>
            <a:endParaRPr lang="en-US" dirty="0"/>
          </a:p>
          <a:p>
            <a:r>
              <a:rPr lang="en-US" dirty="0"/>
              <a:t>Finer operation can be controlled through script languages (beta)</a:t>
            </a:r>
          </a:p>
        </p:txBody>
      </p:sp>
    </p:spTree>
    <p:extLst>
      <p:ext uri="{BB962C8B-B14F-4D97-AF65-F5344CB8AC3E}">
        <p14:creationId xmlns:p14="http://schemas.microsoft.com/office/powerpoint/2010/main" val="36423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07778"/>
            <a:ext cx="8079581" cy="1566759"/>
          </a:xfrm>
        </p:spPr>
        <p:txBody>
          <a:bodyPr>
            <a:normAutofit fontScale="90000"/>
          </a:bodyPr>
          <a:lstStyle/>
          <a:p>
            <a:r>
              <a:rPr lang="en-US" dirty="0"/>
              <a:t>At the Heart: Computational Networks</a:t>
            </a:r>
            <a:br>
              <a:rPr lang="en-US" dirty="0"/>
            </a:br>
            <a:r>
              <a:rPr lang="en-US" dirty="0"/>
              <a:t> </a:t>
            </a:r>
          </a:p>
        </p:txBody>
      </p:sp>
      <p:sp>
        <p:nvSpPr>
          <p:cNvPr id="3" name="Content Placeholder 2"/>
          <p:cNvSpPr>
            <a:spLocks noGrp="1"/>
          </p:cNvSpPr>
          <p:nvPr>
            <p:ph idx="1"/>
          </p:nvPr>
        </p:nvSpPr>
        <p:spPr>
          <a:xfrm>
            <a:off x="507206" y="1417342"/>
            <a:ext cx="8065294" cy="5029145"/>
          </a:xfrm>
        </p:spPr>
        <p:txBody>
          <a:bodyPr>
            <a:normAutofit/>
          </a:bodyPr>
          <a:lstStyle/>
          <a:p>
            <a:r>
              <a:rPr lang="en-US" dirty="0"/>
              <a:t>Representation: </a:t>
            </a:r>
          </a:p>
          <a:p>
            <a:pPr lvl="1"/>
            <a:r>
              <a:rPr lang="en-US" dirty="0"/>
              <a:t>A list of computational nodes denoted as </a:t>
            </a:r>
          </a:p>
          <a:p>
            <a:pPr lvl="1"/>
            <a:r>
              <a:rPr lang="en-US" dirty="0"/>
              <a:t>	n = </a:t>
            </a:r>
            <a:r>
              <a:rPr lang="es-ES" dirty="0"/>
              <a:t>{</a:t>
            </a:r>
            <a:r>
              <a:rPr lang="es-ES" dirty="0" err="1"/>
              <a:t>node</a:t>
            </a:r>
            <a:r>
              <a:rPr lang="es-ES" dirty="0"/>
              <a:t> </a:t>
            </a:r>
            <a:r>
              <a:rPr lang="es-ES" dirty="0" err="1"/>
              <a:t>name</a:t>
            </a:r>
            <a:r>
              <a:rPr lang="es-ES" dirty="0"/>
              <a:t> : </a:t>
            </a:r>
            <a:r>
              <a:rPr lang="es-ES" dirty="0" err="1"/>
              <a:t>operation</a:t>
            </a:r>
            <a:r>
              <a:rPr lang="es-ES" dirty="0"/>
              <a:t>  </a:t>
            </a:r>
            <a:r>
              <a:rPr lang="es-ES" dirty="0" err="1"/>
              <a:t>name</a:t>
            </a:r>
            <a:r>
              <a:rPr lang="es-ES" dirty="0"/>
              <a:t>}</a:t>
            </a:r>
            <a:endParaRPr lang="en-US" dirty="0"/>
          </a:p>
          <a:p>
            <a:pPr lvl="1"/>
            <a:r>
              <a:rPr lang="en-US" dirty="0"/>
              <a:t>The parent-children relationship describing the operands</a:t>
            </a:r>
          </a:p>
          <a:p>
            <a:pPr lvl="1"/>
            <a:r>
              <a:rPr lang="en-US" dirty="0"/>
              <a:t>	{n : c1, · · · , </a:t>
            </a:r>
            <a:r>
              <a:rPr lang="en-US" dirty="0" err="1"/>
              <a:t>cKn</a:t>
            </a:r>
            <a:r>
              <a:rPr lang="en-US" dirty="0"/>
              <a:t> }</a:t>
            </a:r>
          </a:p>
          <a:p>
            <a:pPr lvl="2"/>
            <a:r>
              <a:rPr lang="en-US" dirty="0" err="1"/>
              <a:t>Kn</a:t>
            </a:r>
            <a:r>
              <a:rPr lang="en-US" dirty="0"/>
              <a:t> is the number of children of node n. For leaf nodes </a:t>
            </a:r>
            <a:r>
              <a:rPr lang="en-US" dirty="0" err="1"/>
              <a:t>Kn</a:t>
            </a:r>
            <a:r>
              <a:rPr lang="en-US" dirty="0"/>
              <a:t> = 0.</a:t>
            </a:r>
          </a:p>
          <a:p>
            <a:pPr lvl="2"/>
            <a:r>
              <a:rPr lang="en-US" dirty="0"/>
              <a:t>Order of the children matters: e.g., XY is different from YX</a:t>
            </a:r>
          </a:p>
          <a:p>
            <a:pPr lvl="1"/>
            <a:r>
              <a:rPr lang="en-US" dirty="0"/>
              <a:t>Given the inputs (operands) the value of the node can be computed.</a:t>
            </a:r>
          </a:p>
          <a:p>
            <a:r>
              <a:rPr lang="en-US" dirty="0">
                <a:solidFill>
                  <a:srgbClr val="FFC000"/>
                </a:solidFill>
              </a:rPr>
              <a:t>Can flexibly describe deep learning models. </a:t>
            </a:r>
          </a:p>
          <a:p>
            <a:pPr lvl="1"/>
            <a:r>
              <a:rPr lang="en-US" dirty="0"/>
              <a:t>Adopted by many other popular tools as well</a:t>
            </a:r>
          </a:p>
        </p:txBody>
      </p:sp>
    </p:spTree>
    <p:extLst>
      <p:ext uri="{BB962C8B-B14F-4D97-AF65-F5344CB8AC3E}">
        <p14:creationId xmlns:p14="http://schemas.microsoft.com/office/powerpoint/2010/main" val="41266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 am not a Data Scientist</a:t>
            </a:r>
          </a:p>
          <a:p>
            <a:r>
              <a:rPr lang="en-US" dirty="0"/>
              <a:t>I am not a Machine Learning Researcher</a:t>
            </a:r>
          </a:p>
          <a:p>
            <a:r>
              <a:rPr lang="en-US" dirty="0"/>
              <a:t>I’m also not a Machine Learning or Data Science Expert™</a:t>
            </a:r>
          </a:p>
        </p:txBody>
      </p:sp>
    </p:spTree>
    <p:extLst>
      <p:ext uri="{BB962C8B-B14F-4D97-AF65-F5344CB8AC3E}">
        <p14:creationId xmlns:p14="http://schemas.microsoft.com/office/powerpoint/2010/main" val="36655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86535"/>
            <a:ext cx="8079581" cy="1002904"/>
          </a:xfrm>
        </p:spPr>
        <p:txBody>
          <a:bodyPr/>
          <a:lstStyle/>
          <a:p>
            <a:r>
              <a:rPr lang="en-US" dirty="0"/>
              <a:t>Example: One Hidden Layer NN</a:t>
            </a:r>
          </a:p>
        </p:txBody>
      </p:sp>
      <p:sp>
        <p:nvSpPr>
          <p:cNvPr id="5" name="Rectangle 4"/>
          <p:cNvSpPr/>
          <p:nvPr/>
        </p:nvSpPr>
        <p:spPr>
          <a:xfrm>
            <a:off x="1524000" y="1670249"/>
            <a:ext cx="1905000" cy="3592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p>
        </p:txBody>
      </p:sp>
      <p:sp>
        <p:nvSpPr>
          <p:cNvPr id="12" name="Rectangle 11"/>
          <p:cNvSpPr/>
          <p:nvPr/>
        </p:nvSpPr>
        <p:spPr>
          <a:xfrm>
            <a:off x="1524000" y="4534560"/>
            <a:ext cx="1905000" cy="370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US" baseline="30000" dirty="0">
                <a:solidFill>
                  <a:schemeClr val="tx1"/>
                </a:solidFill>
              </a:rPr>
              <a:t>(1)</a:t>
            </a:r>
          </a:p>
        </p:txBody>
      </p:sp>
      <p:sp>
        <p:nvSpPr>
          <p:cNvPr id="13" name="Rectangle 12"/>
          <p:cNvSpPr/>
          <p:nvPr/>
        </p:nvSpPr>
        <p:spPr>
          <a:xfrm>
            <a:off x="1524000" y="5474413"/>
            <a:ext cx="1905000" cy="3868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4" name="Straight Arrow Connector 13"/>
          <p:cNvCxnSpPr>
            <a:stCxn id="13" idx="0"/>
            <a:endCxn id="12" idx="2"/>
          </p:cNvCxnSpPr>
          <p:nvPr/>
        </p:nvCxnSpPr>
        <p:spPr>
          <a:xfrm flipV="1">
            <a:off x="2476500" y="4904832"/>
            <a:ext cx="0" cy="5695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590802" y="4988059"/>
            <a:ext cx="1363784" cy="369332"/>
          </a:xfrm>
          <a:prstGeom prst="rect">
            <a:avLst/>
          </a:prstGeom>
          <a:noFill/>
        </p:spPr>
        <p:txBody>
          <a:bodyPr wrap="square" rtlCol="0">
            <a:spAutoFit/>
          </a:bodyPr>
          <a:lstStyle/>
          <a:p>
            <a:r>
              <a:rPr lang="en-US" dirty="0"/>
              <a:t>W</a:t>
            </a:r>
            <a:r>
              <a:rPr lang="en-US" baseline="30000" dirty="0"/>
              <a:t>(1)</a:t>
            </a:r>
            <a:r>
              <a:rPr lang="en-US" dirty="0"/>
              <a:t>, b</a:t>
            </a:r>
            <a:r>
              <a:rPr lang="en-US" baseline="30000" dirty="0"/>
              <a:t>(1)</a:t>
            </a:r>
          </a:p>
        </p:txBody>
      </p:sp>
      <p:cxnSp>
        <p:nvCxnSpPr>
          <p:cNvPr id="22" name="Straight Arrow Connector 21"/>
          <p:cNvCxnSpPr>
            <a:stCxn id="12" idx="0"/>
            <a:endCxn id="34" idx="2"/>
          </p:cNvCxnSpPr>
          <p:nvPr/>
        </p:nvCxnSpPr>
        <p:spPr>
          <a:xfrm flipV="1">
            <a:off x="2476500" y="3961955"/>
            <a:ext cx="0" cy="5726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90801" y="3053516"/>
            <a:ext cx="1366505" cy="369332"/>
          </a:xfrm>
          <a:prstGeom prst="rect">
            <a:avLst/>
          </a:prstGeom>
          <a:noFill/>
        </p:spPr>
        <p:txBody>
          <a:bodyPr wrap="square" rtlCol="0">
            <a:spAutoFit/>
          </a:bodyPr>
          <a:lstStyle/>
          <a:p>
            <a:r>
              <a:rPr lang="en-US" dirty="0"/>
              <a:t>W</a:t>
            </a:r>
            <a:r>
              <a:rPr lang="en-US" baseline="30000" dirty="0"/>
              <a:t>(2)</a:t>
            </a:r>
            <a:r>
              <a:rPr lang="en-US" dirty="0"/>
              <a:t>, b</a:t>
            </a:r>
            <a:r>
              <a:rPr lang="en-US" baseline="30000" dirty="0"/>
              <a:t>(2)</a:t>
            </a:r>
          </a:p>
        </p:txBody>
      </p:sp>
      <p:sp>
        <p:nvSpPr>
          <p:cNvPr id="34" name="Rectangle 33"/>
          <p:cNvSpPr/>
          <p:nvPr/>
        </p:nvSpPr>
        <p:spPr>
          <a:xfrm>
            <a:off x="1524000" y="3556396"/>
            <a:ext cx="1905000" cy="4055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t>
            </a:r>
            <a:r>
              <a:rPr lang="en-US" baseline="30000" dirty="0">
                <a:solidFill>
                  <a:schemeClr val="tx1"/>
                </a:solidFill>
              </a:rPr>
              <a:t>(1)</a:t>
            </a:r>
          </a:p>
        </p:txBody>
      </p:sp>
      <p:sp>
        <p:nvSpPr>
          <p:cNvPr id="36" name="TextBox 35"/>
          <p:cNvSpPr txBox="1"/>
          <p:nvPr/>
        </p:nvSpPr>
        <p:spPr>
          <a:xfrm>
            <a:off x="2590801" y="4044116"/>
            <a:ext cx="1366505" cy="369332"/>
          </a:xfrm>
          <a:prstGeom prst="rect">
            <a:avLst/>
          </a:prstGeom>
          <a:noFill/>
        </p:spPr>
        <p:txBody>
          <a:bodyPr wrap="square" rtlCol="0">
            <a:spAutoFit/>
          </a:bodyPr>
          <a:lstStyle/>
          <a:p>
            <a:r>
              <a:rPr lang="en-US" dirty="0"/>
              <a:t>Sigmoid</a:t>
            </a:r>
            <a:endParaRPr lang="en-US" baseline="30000" dirty="0"/>
          </a:p>
        </p:txBody>
      </p:sp>
      <p:sp>
        <p:nvSpPr>
          <p:cNvPr id="58" name="Rectangle 57"/>
          <p:cNvSpPr/>
          <p:nvPr/>
        </p:nvSpPr>
        <p:spPr>
          <a:xfrm>
            <a:off x="1524000" y="2586019"/>
            <a:ext cx="1905000" cy="3702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t>
            </a:r>
            <a:r>
              <a:rPr lang="en-US" baseline="30000" dirty="0">
                <a:solidFill>
                  <a:schemeClr val="tx1"/>
                </a:solidFill>
              </a:rPr>
              <a:t>(2)</a:t>
            </a:r>
          </a:p>
        </p:txBody>
      </p:sp>
      <p:cxnSp>
        <p:nvCxnSpPr>
          <p:cNvPr id="59" name="Straight Arrow Connector 58"/>
          <p:cNvCxnSpPr>
            <a:stCxn id="34" idx="0"/>
            <a:endCxn id="58" idx="2"/>
          </p:cNvCxnSpPr>
          <p:nvPr/>
        </p:nvCxnSpPr>
        <p:spPr>
          <a:xfrm flipV="1">
            <a:off x="2476500" y="2956291"/>
            <a:ext cx="0" cy="6001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8" idx="0"/>
            <a:endCxn id="5" idx="2"/>
          </p:cNvCxnSpPr>
          <p:nvPr/>
        </p:nvCxnSpPr>
        <p:spPr>
          <a:xfrm flipV="1">
            <a:off x="2476500" y="2029481"/>
            <a:ext cx="0" cy="5565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590801" y="2127448"/>
            <a:ext cx="1366506" cy="369332"/>
          </a:xfrm>
          <a:prstGeom prst="rect">
            <a:avLst/>
          </a:prstGeom>
          <a:noFill/>
        </p:spPr>
        <p:txBody>
          <a:bodyPr wrap="square" rtlCol="0">
            <a:spAutoFit/>
          </a:bodyPr>
          <a:lstStyle/>
          <a:p>
            <a:r>
              <a:rPr lang="en-US" dirty="0" err="1"/>
              <a:t>Softmax</a:t>
            </a:r>
            <a:endParaRPr lang="en-US" baseline="30000" dirty="0"/>
          </a:p>
        </p:txBody>
      </p:sp>
      <p:pic>
        <p:nvPicPr>
          <p:cNvPr id="24" name="Picture 23"/>
          <p:cNvPicPr>
            <a:picLocks noChangeAspect="1"/>
          </p:cNvPicPr>
          <p:nvPr/>
        </p:nvPicPr>
        <p:blipFill>
          <a:blip r:embed="rId3"/>
          <a:stretch>
            <a:fillRect/>
          </a:stretch>
        </p:blipFill>
        <p:spPr>
          <a:xfrm>
            <a:off x="4343400" y="1371600"/>
            <a:ext cx="4191000" cy="4673650"/>
          </a:xfrm>
          <a:prstGeom prst="rect">
            <a:avLst/>
          </a:prstGeom>
        </p:spPr>
      </p:pic>
      <p:sp>
        <p:nvSpPr>
          <p:cNvPr id="4" name="Rectangle 3"/>
          <p:cNvSpPr/>
          <p:nvPr/>
        </p:nvSpPr>
        <p:spPr>
          <a:xfrm>
            <a:off x="685800" y="3499049"/>
            <a:ext cx="2819400" cy="148901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89326" y="3905616"/>
            <a:ext cx="864339" cy="646331"/>
          </a:xfrm>
          <a:prstGeom prst="rect">
            <a:avLst/>
          </a:prstGeom>
          <a:noFill/>
        </p:spPr>
        <p:txBody>
          <a:bodyPr wrap="none" rtlCol="0">
            <a:spAutoFit/>
          </a:bodyPr>
          <a:lstStyle/>
          <a:p>
            <a:r>
              <a:rPr lang="en-US" dirty="0"/>
              <a:t>Hidden</a:t>
            </a:r>
          </a:p>
          <a:p>
            <a:r>
              <a:rPr lang="en-US" dirty="0"/>
              <a:t>Layer</a:t>
            </a:r>
          </a:p>
        </p:txBody>
      </p:sp>
      <p:sp>
        <p:nvSpPr>
          <p:cNvPr id="25" name="Rectangle 24"/>
          <p:cNvSpPr/>
          <p:nvPr/>
        </p:nvSpPr>
        <p:spPr>
          <a:xfrm>
            <a:off x="701412" y="1590939"/>
            <a:ext cx="2819400" cy="148901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04938" y="1997506"/>
            <a:ext cx="825867" cy="646331"/>
          </a:xfrm>
          <a:prstGeom prst="rect">
            <a:avLst/>
          </a:prstGeom>
          <a:noFill/>
        </p:spPr>
        <p:txBody>
          <a:bodyPr wrap="none" rtlCol="0">
            <a:spAutoFit/>
          </a:bodyPr>
          <a:lstStyle/>
          <a:p>
            <a:r>
              <a:rPr lang="en-US" dirty="0"/>
              <a:t>Output</a:t>
            </a:r>
          </a:p>
          <a:p>
            <a:r>
              <a:rPr lang="en-US" dirty="0"/>
              <a:t>Layer</a:t>
            </a:r>
          </a:p>
        </p:txBody>
      </p:sp>
    </p:spTree>
    <p:extLst>
      <p:ext uri="{BB962C8B-B14F-4D97-AF65-F5344CB8AC3E}">
        <p14:creationId xmlns:p14="http://schemas.microsoft.com/office/powerpoint/2010/main" val="2608110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8362950" cy="777873"/>
          </a:xfrm>
        </p:spPr>
        <p:txBody>
          <a:bodyPr>
            <a:normAutofit/>
          </a:bodyPr>
          <a:lstStyle/>
          <a:p>
            <a:r>
              <a:rPr lang="en-US" dirty="0"/>
              <a:t>Example: CN with Multiple Inputs</a:t>
            </a:r>
          </a:p>
        </p:txBody>
      </p:sp>
      <p:pic>
        <p:nvPicPr>
          <p:cNvPr id="6" name="Picture 5"/>
          <p:cNvPicPr>
            <a:picLocks noChangeAspect="1"/>
          </p:cNvPicPr>
          <p:nvPr/>
        </p:nvPicPr>
        <p:blipFill>
          <a:blip r:embed="rId2"/>
          <a:stretch>
            <a:fillRect/>
          </a:stretch>
        </p:blipFill>
        <p:spPr>
          <a:xfrm>
            <a:off x="2209800" y="1429734"/>
            <a:ext cx="4572000" cy="4760532"/>
          </a:xfrm>
          <a:prstGeom prst="rect">
            <a:avLst/>
          </a:prstGeom>
        </p:spPr>
      </p:pic>
    </p:spTree>
    <p:extLst>
      <p:ext uri="{BB962C8B-B14F-4D97-AF65-F5344CB8AC3E}">
        <p14:creationId xmlns:p14="http://schemas.microsoft.com/office/powerpoint/2010/main" val="4116229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47801" y="1409700"/>
            <a:ext cx="6182283" cy="4800600"/>
          </a:xfrm>
          <a:prstGeom prst="rect">
            <a:avLst/>
          </a:prstGeom>
        </p:spPr>
      </p:pic>
      <p:sp>
        <p:nvSpPr>
          <p:cNvPr id="2" name="Title 1"/>
          <p:cNvSpPr>
            <a:spLocks noGrp="1"/>
          </p:cNvSpPr>
          <p:nvPr>
            <p:ph type="title"/>
          </p:nvPr>
        </p:nvSpPr>
        <p:spPr>
          <a:xfrm>
            <a:off x="492919" y="320074"/>
            <a:ext cx="8079581" cy="1014706"/>
          </a:xfrm>
        </p:spPr>
        <p:txBody>
          <a:bodyPr/>
          <a:lstStyle/>
          <a:p>
            <a:r>
              <a:rPr lang="en-US" dirty="0"/>
              <a:t>Example: CN with Recurrence</a:t>
            </a:r>
          </a:p>
        </p:txBody>
      </p:sp>
    </p:spTree>
    <p:extLst>
      <p:ext uri="{BB962C8B-B14F-4D97-AF65-F5344CB8AC3E}">
        <p14:creationId xmlns:p14="http://schemas.microsoft.com/office/powerpoint/2010/main" val="7027246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46649"/>
            <a:ext cx="8079581" cy="1009248"/>
          </a:xfrm>
        </p:spPr>
        <p:txBody>
          <a:bodyPr/>
          <a:lstStyle/>
          <a:p>
            <a:r>
              <a:rPr lang="en-US" dirty="0"/>
              <a:t>Usage Example (with </a:t>
            </a:r>
            <a:r>
              <a:rPr lang="en-US" dirty="0" err="1"/>
              <a:t>Config</a:t>
            </a:r>
            <a:r>
              <a:rPr lang="en-US" dirty="0"/>
              <a:t> File)</a:t>
            </a:r>
          </a:p>
        </p:txBody>
      </p:sp>
      <p:sp>
        <p:nvSpPr>
          <p:cNvPr id="3" name="Content Placeholder 2"/>
          <p:cNvSpPr>
            <a:spLocks noGrp="1"/>
          </p:cNvSpPr>
          <p:nvPr>
            <p:ph idx="1"/>
          </p:nvPr>
        </p:nvSpPr>
        <p:spPr>
          <a:xfrm>
            <a:off x="648528" y="1295997"/>
            <a:ext cx="7866822" cy="468329"/>
          </a:xfrm>
        </p:spPr>
        <p:txBody>
          <a:bodyPr>
            <a:normAutofit fontScale="92500"/>
          </a:bodyPr>
          <a:lstStyle/>
          <a:p>
            <a:r>
              <a:rPr lang="en-US" sz="2400" dirty="0" err="1">
                <a:latin typeface="Consolas" panose="020B0609020204030204" pitchFamily="49" charset="0"/>
                <a:cs typeface="Consolas" panose="020B0609020204030204" pitchFamily="49" charset="0"/>
              </a:rPr>
              <a:t>cntk</a:t>
            </a:r>
            <a:r>
              <a:rPr lang="en-US" sz="2400" dirty="0">
                <a:latin typeface="Consolas" panose="020B0609020204030204" pitchFamily="49" charset="0"/>
                <a:cs typeface="Consolas" panose="020B0609020204030204" pitchFamily="49" charset="0"/>
              </a:rPr>
              <a:t> </a:t>
            </a:r>
            <a:r>
              <a:rPr lang="en-US" sz="2400" dirty="0" err="1">
                <a:solidFill>
                  <a:srgbClr val="FFC000"/>
                </a:solidFill>
                <a:latin typeface="Consolas" panose="020B0609020204030204" pitchFamily="49" charset="0"/>
                <a:cs typeface="Consolas" panose="020B0609020204030204" pitchFamily="49" charset="0"/>
              </a:rPr>
              <a:t>configFile</a:t>
            </a:r>
            <a:r>
              <a:rPr lang="en-US" sz="2400" dirty="0">
                <a:solidFill>
                  <a:srgbClr val="FFC000"/>
                </a:solidFill>
                <a:latin typeface="Consolas" panose="020B0609020204030204" pitchFamily="49" charset="0"/>
                <a:cs typeface="Consolas" panose="020B0609020204030204" pitchFamily="49" charset="0"/>
              </a:rPr>
              <a:t>=</a:t>
            </a:r>
            <a:r>
              <a:rPr lang="en-US" sz="2400" dirty="0" err="1">
                <a:latin typeface="Consolas" panose="020B0609020204030204" pitchFamily="49" charset="0"/>
                <a:cs typeface="Consolas" panose="020B0609020204030204" pitchFamily="49" charset="0"/>
              </a:rPr>
              <a:t>yourConfigFile</a:t>
            </a:r>
            <a:r>
              <a:rPr lang="en-US" sz="2400" dirty="0">
                <a:latin typeface="Consolas" panose="020B0609020204030204" pitchFamily="49" charset="0"/>
                <a:cs typeface="Consolas" panose="020B0609020204030204" pitchFamily="49" charset="0"/>
              </a:rPr>
              <a:t> </a:t>
            </a:r>
            <a:r>
              <a:rPr lang="en-US" sz="2400" dirty="0" err="1">
                <a:solidFill>
                  <a:srgbClr val="FFC000"/>
                </a:solidFill>
                <a:latin typeface="Consolas" panose="020B0609020204030204" pitchFamily="49" charset="0"/>
                <a:cs typeface="Consolas" panose="020B0609020204030204" pitchFamily="49" charset="0"/>
              </a:rPr>
              <a:t>DeviceNumber</a:t>
            </a:r>
            <a:r>
              <a:rPr lang="en-US" sz="2400" dirty="0">
                <a:latin typeface="Consolas" panose="020B0609020204030204" pitchFamily="49" charset="0"/>
                <a:cs typeface="Consolas" panose="020B0609020204030204" pitchFamily="49" charset="0"/>
              </a:rPr>
              <a:t>=1</a:t>
            </a:r>
          </a:p>
        </p:txBody>
      </p:sp>
      <p:sp>
        <p:nvSpPr>
          <p:cNvPr id="7" name="TextBox 6"/>
          <p:cNvSpPr txBox="1"/>
          <p:nvPr/>
        </p:nvSpPr>
        <p:spPr>
          <a:xfrm>
            <a:off x="914400" y="1779905"/>
            <a:ext cx="4726577" cy="3477875"/>
          </a:xfrm>
          <a:prstGeom prst="rect">
            <a:avLst/>
          </a:prstGeom>
          <a:noFill/>
          <a:ln w="12700">
            <a:solidFill>
              <a:schemeClr val="accent1"/>
            </a:solidFill>
          </a:ln>
        </p:spPr>
        <p:txBody>
          <a:bodyPr wrap="square" rtlCol="0">
            <a:spAutoFit/>
          </a:bodyPr>
          <a:lstStyle/>
          <a:p>
            <a:r>
              <a:rPr lang="en-US" sz="2000" dirty="0">
                <a:solidFill>
                  <a:srgbClr val="FFC000"/>
                </a:solidFill>
                <a:latin typeface="Consolas" panose="020B0609020204030204" pitchFamily="49" charset="0"/>
                <a:cs typeface="Consolas" panose="020B0609020204030204" pitchFamily="49" charset="0"/>
              </a:rPr>
              <a:t>command=</a:t>
            </a:r>
            <a:r>
              <a:rPr lang="en-US" sz="2000" dirty="0" err="1">
                <a:solidFill>
                  <a:srgbClr val="FFC000"/>
                </a:solidFill>
                <a:latin typeface="Consolas" panose="020B0609020204030204" pitchFamily="49" charset="0"/>
                <a:cs typeface="Consolas" panose="020B0609020204030204" pitchFamily="49" charset="0"/>
              </a:rPr>
              <a:t>Train:Test</a:t>
            </a:r>
            <a:endParaRPr lang="en-US" sz="2000" dirty="0">
              <a:solidFill>
                <a:srgbClr val="FFC000"/>
              </a:solidFill>
              <a:latin typeface="Consolas" panose="020B0609020204030204" pitchFamily="49" charset="0"/>
              <a:cs typeface="Consolas" panose="020B0609020204030204" pitchFamily="49" charset="0"/>
            </a:endParaRPr>
          </a:p>
          <a:p>
            <a:endParaRPr lang="en-US" sz="2000" dirty="0">
              <a:latin typeface="Consolas" panose="020B0609020204030204" pitchFamily="49" charset="0"/>
              <a:cs typeface="Consolas" panose="020B0609020204030204" pitchFamily="49" charset="0"/>
            </a:endParaRPr>
          </a:p>
          <a:p>
            <a:r>
              <a:rPr lang="en-US" sz="2000" dirty="0">
                <a:solidFill>
                  <a:srgbClr val="FFC000"/>
                </a:solidFill>
                <a:latin typeface="Consolas" panose="020B0609020204030204" pitchFamily="49" charset="0"/>
                <a:cs typeface="Consolas" panose="020B0609020204030204" pitchFamily="49" charset="0"/>
              </a:rPr>
              <a:t>Train</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action = "train"</a:t>
            </a:r>
          </a:p>
          <a:p>
            <a:r>
              <a:rPr lang="en-US" sz="2000" dirty="0">
                <a:latin typeface="Consolas" panose="020B0609020204030204" pitchFamily="49" charset="0"/>
                <a:cs typeface="Consolas" panose="020B0609020204030204" pitchFamily="49" charset="0"/>
              </a:rPr>
              <a:t>    </a:t>
            </a:r>
            <a:r>
              <a:rPr lang="en-US" sz="2000" dirty="0" err="1">
                <a:solidFill>
                  <a:srgbClr val="FFC000"/>
                </a:solidFill>
                <a:latin typeface="Consolas" panose="020B0609020204030204" pitchFamily="49" charset="0"/>
                <a:cs typeface="Consolas" panose="020B0609020204030204" pitchFamily="49" charset="0"/>
              </a:rPr>
              <a:t>deviceId</a:t>
            </a:r>
            <a:r>
              <a:rPr lang="en-US" sz="2000" dirty="0">
                <a:solidFill>
                  <a:srgbClr val="FFC000"/>
                </a:solidFill>
                <a:latin typeface="Consolas" panose="020B0609020204030204" pitchFamily="49" charset="0"/>
                <a:cs typeface="Consolas" panose="020B0609020204030204" pitchFamily="49" charset="0"/>
              </a:rPr>
              <a:t>=$</a:t>
            </a:r>
            <a:r>
              <a:rPr lang="en-US" sz="2000" dirty="0" err="1">
                <a:solidFill>
                  <a:srgbClr val="FFC000"/>
                </a:solidFill>
                <a:latin typeface="Consolas" panose="020B0609020204030204" pitchFamily="49" charset="0"/>
                <a:cs typeface="Consolas" panose="020B0609020204030204" pitchFamily="49" charset="0"/>
              </a:rPr>
              <a:t>DeviceNumber</a:t>
            </a:r>
            <a:r>
              <a:rPr lang="en-US" sz="2000" dirty="0">
                <a:solidFill>
                  <a:srgbClr val="FFC000"/>
                </a:solidFill>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modelPath</a:t>
            </a:r>
            <a:r>
              <a:rPr lang="en-US" sz="2000" dirty="0">
                <a:latin typeface="Consolas" panose="020B0609020204030204" pitchFamily="49" charset="0"/>
                <a:cs typeface="Consolas" panose="020B0609020204030204" pitchFamily="49" charset="0"/>
              </a:rPr>
              <a:t>=“$</a:t>
            </a:r>
            <a:r>
              <a:rPr lang="en-US" sz="2000" dirty="0" err="1">
                <a:latin typeface="Consolas" panose="020B0609020204030204" pitchFamily="49" charset="0"/>
                <a:cs typeface="Consolas" panose="020B0609020204030204" pitchFamily="49" charset="0"/>
              </a:rPr>
              <a:t>your_model_path</a:t>
            </a:r>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NDLNetworkBuilder</a:t>
            </a:r>
            <a:r>
              <a:rPr lang="en-US" sz="2000" dirty="0">
                <a:latin typeface="Consolas" panose="020B0609020204030204" pitchFamily="49" charset="0"/>
                <a:cs typeface="Consolas" panose="020B0609020204030204" pitchFamily="49" charset="0"/>
              </a:rPr>
              <a:t>=[…]</a:t>
            </a:r>
          </a:p>
          <a:p>
            <a:r>
              <a:rPr lang="en-US" sz="2000" dirty="0">
                <a:latin typeface="Consolas" panose="020B0609020204030204" pitchFamily="49" charset="0"/>
                <a:cs typeface="Consolas" panose="020B0609020204030204" pitchFamily="49" charset="0"/>
              </a:rPr>
              <a:t>    SGD=[…]    </a:t>
            </a:r>
          </a:p>
          <a:p>
            <a:r>
              <a:rPr lang="en-US" sz="2000" dirty="0">
                <a:latin typeface="Consolas" panose="020B0609020204030204" pitchFamily="49" charset="0"/>
                <a:cs typeface="Consolas" panose="020B0609020204030204" pitchFamily="49" charset="0"/>
              </a:rPr>
              <a:t>    reader=[…]</a:t>
            </a:r>
          </a:p>
          <a:p>
            <a:r>
              <a:rPr lang="en-US" sz="2000" dirty="0">
                <a:latin typeface="Consolas" panose="020B0609020204030204" pitchFamily="49" charset="0"/>
                <a:cs typeface="Consolas" panose="020B0609020204030204" pitchFamily="49" charset="0"/>
              </a:rPr>
              <a:t>]</a:t>
            </a:r>
          </a:p>
        </p:txBody>
      </p:sp>
      <p:sp>
        <p:nvSpPr>
          <p:cNvPr id="12" name="Line Callout 1 11"/>
          <p:cNvSpPr/>
          <p:nvPr/>
        </p:nvSpPr>
        <p:spPr>
          <a:xfrm>
            <a:off x="5895974" y="2476834"/>
            <a:ext cx="2516463" cy="1683678"/>
          </a:xfrm>
          <a:prstGeom prst="borderCallout1">
            <a:avLst>
              <a:gd name="adj1" fmla="val 53777"/>
              <a:gd name="adj2" fmla="val -784"/>
              <a:gd name="adj3" fmla="val 41755"/>
              <a:gd name="adj4" fmla="val -39712"/>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FFC000"/>
                </a:solidFill>
              </a:rPr>
              <a:t>String Replacement</a:t>
            </a:r>
          </a:p>
          <a:p>
            <a:r>
              <a:rPr lang="en-US" sz="2400" dirty="0">
                <a:solidFill>
                  <a:srgbClr val="FFC000"/>
                </a:solidFill>
              </a:rPr>
              <a:t>CPU: CPU</a:t>
            </a:r>
          </a:p>
          <a:p>
            <a:r>
              <a:rPr lang="en-US" sz="2400" dirty="0">
                <a:solidFill>
                  <a:srgbClr val="FFC000"/>
                </a:solidFill>
              </a:rPr>
              <a:t>GPU: &gt;=0 or auto</a:t>
            </a:r>
          </a:p>
        </p:txBody>
      </p:sp>
      <p:sp>
        <p:nvSpPr>
          <p:cNvPr id="10" name="Content Placeholder 2"/>
          <p:cNvSpPr txBox="1">
            <a:spLocks/>
          </p:cNvSpPr>
          <p:nvPr/>
        </p:nvSpPr>
        <p:spPr>
          <a:xfrm>
            <a:off x="628650" y="5507523"/>
            <a:ext cx="7866822" cy="85865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dirty="0">
                <a:cs typeface="Consolas" panose="020B0609020204030204" pitchFamily="49" charset="0"/>
              </a:rPr>
              <a:t>You can also use C++, Python and C# (work in progress) to directly instantiate related objects.</a:t>
            </a:r>
          </a:p>
        </p:txBody>
      </p:sp>
    </p:spTree>
    <p:extLst>
      <p:ext uri="{BB962C8B-B14F-4D97-AF65-F5344CB8AC3E}">
        <p14:creationId xmlns:p14="http://schemas.microsoft.com/office/powerpoint/2010/main" val="2003234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15034"/>
            <a:ext cx="8079581" cy="972118"/>
          </a:xfrm>
        </p:spPr>
        <p:txBody>
          <a:bodyPr>
            <a:normAutofit/>
          </a:bodyPr>
          <a:lstStyle/>
          <a:p>
            <a:r>
              <a:rPr lang="en-US" dirty="0"/>
              <a:t>LSTM Definition with NDL</a:t>
            </a:r>
          </a:p>
        </p:txBody>
      </p:sp>
      <p:sp>
        <p:nvSpPr>
          <p:cNvPr id="7" name="TextBox 6"/>
          <p:cNvSpPr txBox="1"/>
          <p:nvPr/>
        </p:nvSpPr>
        <p:spPr>
          <a:xfrm>
            <a:off x="628650" y="1246851"/>
            <a:ext cx="7886700" cy="4770537"/>
          </a:xfrm>
          <a:prstGeom prst="rect">
            <a:avLst/>
          </a:prstGeom>
          <a:noFill/>
          <a:ln w="12700">
            <a:solidFill>
              <a:schemeClr val="accent1"/>
            </a:solidFill>
          </a:ln>
        </p:spPr>
        <p:txBody>
          <a:bodyPr wrap="square" rtlCol="0">
            <a:spAutoFit/>
          </a:bodyPr>
          <a:lstStyle/>
          <a:p>
            <a:r>
              <a:rPr lang="en-US" sz="1600" dirty="0">
                <a:latin typeface="Consolas" panose="020B0609020204030204" pitchFamily="49" charset="0"/>
              </a:rPr>
              <a:t> </a:t>
            </a:r>
            <a:r>
              <a:rPr lang="en-US" sz="1600" dirty="0" err="1">
                <a:latin typeface="Consolas" panose="020B0609020204030204" pitchFamily="49" charset="0"/>
                <a:cs typeface="Consolas" panose="020B0609020204030204" pitchFamily="49" charset="0"/>
              </a:rPr>
              <a:t>LSTMComponent</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inputDim</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outputDim</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inputVal</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 define </a:t>
            </a:r>
            <a:r>
              <a:rPr lang="en-US" sz="1600" dirty="0" err="1">
                <a:latin typeface="Consolas" panose="020B0609020204030204" pitchFamily="49" charset="0"/>
                <a:cs typeface="Consolas" panose="020B0609020204030204" pitchFamily="49" charset="0"/>
              </a:rPr>
              <a:t>Wxi</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Whi</a:t>
            </a:r>
            <a:r>
              <a:rPr lang="en-US" sz="1600" dirty="0">
                <a:latin typeface="Consolas" panose="020B0609020204030204" pitchFamily="49" charset="0"/>
                <a:cs typeface="Consolas" panose="020B0609020204030204" pitchFamily="49" charset="0"/>
              </a:rPr>
              <a:t> etc. for weight matrices …</a:t>
            </a:r>
          </a:p>
          <a:p>
            <a:r>
              <a:rPr lang="en-US" sz="1600" dirty="0">
                <a:latin typeface="Consolas" panose="020B0609020204030204" pitchFamily="49" charset="0"/>
              </a:rPr>
              <a:t>    </a:t>
            </a:r>
            <a:r>
              <a:rPr lang="en-US" sz="1600" dirty="0" err="1">
                <a:latin typeface="Consolas" panose="020B0609020204030204" pitchFamily="49" charset="0"/>
                <a:cs typeface="Consolas" panose="020B0609020204030204" pitchFamily="49" charset="0"/>
              </a:rPr>
              <a:t>delayH</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PastValue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outputDim</a:t>
            </a:r>
            <a:r>
              <a:rPr lang="en-US" sz="1600" dirty="0">
                <a:latin typeface="Consolas" panose="020B0609020204030204" pitchFamily="49" charset="0"/>
                <a:cs typeface="Consolas" panose="020B0609020204030204" pitchFamily="49" charset="0"/>
              </a:rPr>
              <a:t>, output, </a:t>
            </a:r>
            <a:r>
              <a:rPr lang="en-US" sz="1600" dirty="0" err="1">
                <a:latin typeface="Consolas" panose="020B0609020204030204" pitchFamily="49" charset="0"/>
                <a:cs typeface="Consolas" panose="020B0609020204030204" pitchFamily="49" charset="0"/>
              </a:rPr>
              <a:t>timeStep</a:t>
            </a:r>
            <a:r>
              <a:rPr lang="en-US" sz="1600" dirty="0">
                <a:latin typeface="Consolas" panose="020B0609020204030204" pitchFamily="49" charset="0"/>
                <a:cs typeface="Consolas" panose="020B0609020204030204" pitchFamily="49" charset="0"/>
              </a:rPr>
              <a:t>=1)</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delayC</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PastValue</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outputDim</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ct</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timeStep</a:t>
            </a:r>
            <a:r>
              <a:rPr lang="en-US" sz="1600" dirty="0">
                <a:latin typeface="Consolas" panose="020B0609020204030204" pitchFamily="49" charset="0"/>
                <a:cs typeface="Consolas" panose="020B0609020204030204" pitchFamily="49" charset="0"/>
              </a:rPr>
              <a:t>=1)</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WxiInput</a:t>
            </a:r>
            <a:r>
              <a:rPr lang="en-US" sz="1600" dirty="0">
                <a:latin typeface="Consolas" panose="020B0609020204030204" pitchFamily="49" charset="0"/>
                <a:cs typeface="Consolas" panose="020B0609020204030204" pitchFamily="49" charset="0"/>
              </a:rPr>
              <a:t> = Times(</a:t>
            </a:r>
            <a:r>
              <a:rPr lang="en-US" sz="1600" dirty="0" err="1">
                <a:latin typeface="Consolas" panose="020B0609020204030204" pitchFamily="49" charset="0"/>
                <a:cs typeface="Consolas" panose="020B0609020204030204" pitchFamily="49" charset="0"/>
              </a:rPr>
              <a:t>Wxi</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inputVal</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WhidelayHI</a:t>
            </a:r>
            <a:r>
              <a:rPr lang="en-US" sz="1600" dirty="0">
                <a:latin typeface="Consolas" panose="020B0609020204030204" pitchFamily="49" charset="0"/>
                <a:cs typeface="Consolas" panose="020B0609020204030204" pitchFamily="49" charset="0"/>
              </a:rPr>
              <a:t> = Times(</a:t>
            </a:r>
            <a:r>
              <a:rPr lang="en-US" sz="1600" dirty="0" err="1">
                <a:latin typeface="Consolas" panose="020B0609020204030204" pitchFamily="49" charset="0"/>
                <a:cs typeface="Consolas" panose="020B0609020204030204" pitchFamily="49" charset="0"/>
              </a:rPr>
              <a:t>Whi</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delayH</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WcidelayCI</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DiagTimes</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Wci</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delayC</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it = Sigmoid (Plus ( Plus (Plus (</a:t>
            </a:r>
            <a:r>
              <a:rPr lang="en-US" sz="1600" dirty="0" err="1">
                <a:latin typeface="Consolas" panose="020B0609020204030204" pitchFamily="49" charset="0"/>
                <a:cs typeface="Consolas" panose="020B0609020204030204" pitchFamily="49" charset="0"/>
              </a:rPr>
              <a:t>WxiInput</a:t>
            </a:r>
            <a:r>
              <a:rPr lang="en-US" sz="1600" dirty="0">
                <a:latin typeface="Consolas" panose="020B0609020204030204" pitchFamily="49" charset="0"/>
                <a:cs typeface="Consolas" panose="020B0609020204030204" pitchFamily="49" charset="0"/>
              </a:rPr>
              <a:t>, bi), </a:t>
            </a:r>
            <a:r>
              <a:rPr lang="en-US" sz="1600" dirty="0" err="1">
                <a:latin typeface="Consolas" panose="020B0609020204030204" pitchFamily="49" charset="0"/>
                <a:cs typeface="Consolas" panose="020B0609020204030204" pitchFamily="49" charset="0"/>
              </a:rPr>
              <a:t>WhidelayHI</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WcidelayCI</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WhfdelayHF</a:t>
            </a:r>
            <a:r>
              <a:rPr lang="en-US" sz="1600" dirty="0">
                <a:latin typeface="Consolas" panose="020B0609020204030204" pitchFamily="49" charset="0"/>
                <a:cs typeface="Consolas" panose="020B0609020204030204" pitchFamily="49" charset="0"/>
              </a:rPr>
              <a:t> = Times(</a:t>
            </a:r>
            <a:r>
              <a:rPr lang="en-US" sz="1600" dirty="0" err="1">
                <a:latin typeface="Consolas" panose="020B0609020204030204" pitchFamily="49" charset="0"/>
                <a:cs typeface="Consolas" panose="020B0609020204030204" pitchFamily="49" charset="0"/>
              </a:rPr>
              <a:t>Whf</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delayH</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WcfdelayCF</a:t>
            </a:r>
            <a:r>
              <a:rPr lang="en-US" sz="1600" dirty="0">
                <a:latin typeface="Consolas" panose="020B0609020204030204" pitchFamily="49" charset="0"/>
                <a:cs typeface="Consolas" panose="020B0609020204030204" pitchFamily="49" charset="0"/>
              </a:rPr>
              <a:t> = </a:t>
            </a:r>
            <a:r>
              <a:rPr lang="en-US" sz="1600" dirty="0" err="1">
                <a:latin typeface="Consolas" panose="020B0609020204030204" pitchFamily="49" charset="0"/>
                <a:cs typeface="Consolas" panose="020B0609020204030204" pitchFamily="49" charset="0"/>
              </a:rPr>
              <a:t>DiagTimes</a:t>
            </a: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Wcf</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delayC</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Wxfinput</a:t>
            </a:r>
            <a:r>
              <a:rPr lang="en-US" sz="1600" dirty="0">
                <a:latin typeface="Consolas" panose="020B0609020204030204" pitchFamily="49" charset="0"/>
                <a:cs typeface="Consolas" panose="020B0609020204030204" pitchFamily="49" charset="0"/>
              </a:rPr>
              <a:t> = Times(</a:t>
            </a:r>
            <a:r>
              <a:rPr lang="en-US" sz="1600" dirty="0" err="1">
                <a:latin typeface="Consolas" panose="020B0609020204030204" pitchFamily="49" charset="0"/>
                <a:cs typeface="Consolas" panose="020B0609020204030204" pitchFamily="49" charset="0"/>
              </a:rPr>
              <a:t>Wxf</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inputVal</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ft</a:t>
            </a:r>
            <a:r>
              <a:rPr lang="en-US" sz="1600" dirty="0">
                <a:latin typeface="Consolas" panose="020B0609020204030204" pitchFamily="49" charset="0"/>
                <a:cs typeface="Consolas" panose="020B0609020204030204" pitchFamily="49" charset="0"/>
              </a:rPr>
              <a:t> = Sigmoid( Plus (Plus (Plus(</a:t>
            </a:r>
            <a:r>
              <a:rPr lang="en-US" sz="1600" dirty="0" err="1">
                <a:latin typeface="Consolas" panose="020B0609020204030204" pitchFamily="49" charset="0"/>
                <a:cs typeface="Consolas" panose="020B0609020204030204" pitchFamily="49" charset="0"/>
              </a:rPr>
              <a:t>Wxfinput</a:t>
            </a:r>
            <a:r>
              <a:rPr lang="en-US" sz="1600" dirty="0">
                <a:latin typeface="Consolas" panose="020B0609020204030204" pitchFamily="49" charset="0"/>
                <a:cs typeface="Consolas" panose="020B0609020204030204" pitchFamily="49" charset="0"/>
              </a:rPr>
              <a:t>, bf), </a:t>
            </a:r>
            <a:r>
              <a:rPr lang="en-US" sz="1600" dirty="0" err="1">
                <a:latin typeface="Consolas" panose="020B0609020204030204" pitchFamily="49" charset="0"/>
                <a:cs typeface="Consolas" panose="020B0609020204030204" pitchFamily="49" charset="0"/>
              </a:rPr>
              <a:t>WhfdelayHF</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WcfdelayCF</a:t>
            </a:r>
            <a:r>
              <a:rPr lang="en-US" sz="1600" dirty="0">
                <a:latin typeface="Consolas" panose="020B0609020204030204" pitchFamily="49" charset="0"/>
                <a:cs typeface="Consolas" panose="020B0609020204030204" pitchFamily="49" charset="0"/>
              </a:rPr>
              <a:t>))  </a:t>
            </a:r>
          </a:p>
        </p:txBody>
      </p:sp>
      <p:pic>
        <p:nvPicPr>
          <p:cNvPr id="9" name="Picture 8"/>
          <p:cNvPicPr>
            <a:picLocks noChangeAspect="1"/>
          </p:cNvPicPr>
          <p:nvPr/>
        </p:nvPicPr>
        <p:blipFill rotWithShape="1">
          <a:blip r:embed="rId2"/>
          <a:srcRect r="10025" b="78167"/>
          <a:stretch/>
        </p:blipFill>
        <p:spPr>
          <a:xfrm>
            <a:off x="4023366" y="2934461"/>
            <a:ext cx="5029200" cy="538133"/>
          </a:xfrm>
          <a:prstGeom prst="rect">
            <a:avLst/>
          </a:prstGeom>
          <a:ln w="19050">
            <a:solidFill>
              <a:srgbClr val="FF0000"/>
            </a:solidFill>
          </a:ln>
        </p:spPr>
      </p:pic>
      <p:cxnSp>
        <p:nvCxnSpPr>
          <p:cNvPr id="23" name="Elbow Connector 12"/>
          <p:cNvCxnSpPr/>
          <p:nvPr/>
        </p:nvCxnSpPr>
        <p:spPr>
          <a:xfrm flipH="1">
            <a:off x="2286025" y="3259231"/>
            <a:ext cx="1715852" cy="213363"/>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rotWithShape="1">
          <a:blip r:embed="rId2"/>
          <a:srcRect t="24107" r="6281" b="57344"/>
          <a:stretch/>
        </p:blipFill>
        <p:spPr>
          <a:xfrm>
            <a:off x="3200415" y="4991303"/>
            <a:ext cx="5238440" cy="457200"/>
          </a:xfrm>
          <a:prstGeom prst="rect">
            <a:avLst/>
          </a:prstGeom>
          <a:ln w="19050">
            <a:solidFill>
              <a:srgbClr val="FF0000"/>
            </a:solidFill>
          </a:ln>
        </p:spPr>
      </p:pic>
      <p:cxnSp>
        <p:nvCxnSpPr>
          <p:cNvPr id="30" name="Elbow Connector 12"/>
          <p:cNvCxnSpPr>
            <a:stCxn id="29" idx="1"/>
          </p:cNvCxnSpPr>
          <p:nvPr/>
        </p:nvCxnSpPr>
        <p:spPr>
          <a:xfrm flipH="1">
            <a:off x="1645952" y="5219903"/>
            <a:ext cx="1554463" cy="129316"/>
          </a:xfrm>
          <a:prstGeom prst="straightConnector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65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41187"/>
            <a:ext cx="8079581" cy="894475"/>
          </a:xfrm>
        </p:spPr>
        <p:txBody>
          <a:bodyPr>
            <a:normAutofit/>
          </a:bodyPr>
          <a:lstStyle/>
          <a:p>
            <a:r>
              <a:rPr lang="en-US" dirty="0"/>
              <a:t>CNN Definition with NDL</a:t>
            </a:r>
          </a:p>
        </p:txBody>
      </p:sp>
      <p:sp>
        <p:nvSpPr>
          <p:cNvPr id="10" name="Content Placeholder 2"/>
          <p:cNvSpPr>
            <a:spLocks noGrp="1"/>
          </p:cNvSpPr>
          <p:nvPr>
            <p:ph idx="1"/>
          </p:nvPr>
        </p:nvSpPr>
        <p:spPr>
          <a:xfrm>
            <a:off x="628650" y="1234465"/>
            <a:ext cx="7600910" cy="1097267"/>
          </a:xfrm>
        </p:spPr>
        <p:txBody>
          <a:bodyPr>
            <a:normAutofit/>
          </a:bodyPr>
          <a:lstStyle/>
          <a:p>
            <a:r>
              <a:rPr lang="en-US" dirty="0"/>
              <a:t>Convolutions (2D and ND)</a:t>
            </a:r>
          </a:p>
          <a:p>
            <a:r>
              <a:rPr lang="en-US" dirty="0"/>
              <a:t>Simple Syntax for 2D convolutions:</a:t>
            </a:r>
          </a:p>
        </p:txBody>
      </p:sp>
      <p:sp>
        <p:nvSpPr>
          <p:cNvPr id="11" name="TextBox 10"/>
          <p:cNvSpPr txBox="1"/>
          <p:nvPr/>
        </p:nvSpPr>
        <p:spPr>
          <a:xfrm>
            <a:off x="628650" y="2240293"/>
            <a:ext cx="8240983" cy="4247317"/>
          </a:xfrm>
          <a:prstGeom prst="rect">
            <a:avLst/>
          </a:prstGeom>
          <a:noFill/>
          <a:ln w="12700">
            <a:solidFill>
              <a:schemeClr val="accent1"/>
            </a:solidFill>
          </a:ln>
        </p:spPr>
        <p:txBody>
          <a:bodyPr wrap="square" rtlCol="0">
            <a:spAutoFit/>
          </a:bodyPr>
          <a:lstStyle/>
          <a:p>
            <a:r>
              <a:rPr lang="en-US" dirty="0" err="1">
                <a:latin typeface="Consolas" panose="020B0609020204030204" pitchFamily="49" charset="0"/>
                <a:cs typeface="Consolas" panose="020B0609020204030204" pitchFamily="49" charset="0"/>
              </a:rPr>
              <a:t>ConvReLULayer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outMap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inWCount</a:t>
            </a:r>
            <a:r>
              <a:rPr lang="en-US" dirty="0">
                <a:latin typeface="Consolas" panose="020B0609020204030204" pitchFamily="49" charset="0"/>
                <a:cs typeface="Consolas" panose="020B0609020204030204" pitchFamily="49" charset="0"/>
              </a:rPr>
              <a:t>, kW, </a:t>
            </a:r>
            <a:r>
              <a:rPr lang="en-US" dirty="0" err="1">
                <a:latin typeface="Consolas" panose="020B0609020204030204" pitchFamily="49" charset="0"/>
                <a:cs typeface="Consolas" panose="020B0609020204030204" pitchFamily="49" charset="0"/>
              </a:rPr>
              <a:t>kH</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hStride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vStride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wScale</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bValue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W = </a:t>
            </a:r>
            <a:r>
              <a:rPr lang="en-US" dirty="0" err="1">
                <a:latin typeface="Consolas" panose="020B0609020204030204" pitchFamily="49" charset="0"/>
                <a:cs typeface="Consolas" panose="020B0609020204030204" pitchFamily="49" charset="0"/>
              </a:rPr>
              <a:t>LearnableParameter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outMap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inWCount</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 = Gaussian, </a:t>
            </a:r>
            <a:r>
              <a:rPr lang="en-US" dirty="0" err="1">
                <a:latin typeface="Consolas" panose="020B0609020204030204" pitchFamily="49" charset="0"/>
                <a:cs typeface="Consolas" panose="020B0609020204030204" pitchFamily="49" charset="0"/>
              </a:rPr>
              <a:t>initValueScale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wScale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b = </a:t>
            </a:r>
            <a:r>
              <a:rPr lang="en-US" dirty="0" err="1">
                <a:latin typeface="Consolas" panose="020B0609020204030204" pitchFamily="49" charset="0"/>
                <a:cs typeface="Consolas" panose="020B0609020204030204" pitchFamily="49" charset="0"/>
              </a:rPr>
              <a:t>ImageParameter</a:t>
            </a:r>
            <a:r>
              <a:rPr lang="en-US" dirty="0">
                <a:latin typeface="Consolas" panose="020B0609020204030204" pitchFamily="49" charset="0"/>
                <a:cs typeface="Consolas" panose="020B0609020204030204" pitchFamily="49" charset="0"/>
              </a:rPr>
              <a:t>(1, 1, </a:t>
            </a:r>
            <a:r>
              <a:rPr lang="en-US" dirty="0" err="1">
                <a:latin typeface="Consolas" panose="020B0609020204030204" pitchFamily="49" charset="0"/>
                <a:cs typeface="Consolas" panose="020B0609020204030204" pitchFamily="49" charset="0"/>
              </a:rPr>
              <a:t>outMap</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fixedValue</a:t>
            </a:r>
            <a:r>
              <a:rPr lang="en-US" dirty="0">
                <a:latin typeface="Consolas" panose="020B0609020204030204" pitchFamily="49" charset="0"/>
                <a:cs typeface="Consolas" panose="020B0609020204030204" pitchFamily="49" charset="0"/>
              </a:rPr>
              <a:t>, value = </a:t>
            </a:r>
            <a:r>
              <a:rPr lang="en-US" dirty="0" err="1">
                <a:latin typeface="Consolas" panose="020B0609020204030204" pitchFamily="49" charset="0"/>
                <a:cs typeface="Consolas" panose="020B0609020204030204" pitchFamily="49" charset="0"/>
              </a:rPr>
              <a:t>bValue</a:t>
            </a:r>
            <a:r>
              <a:rPr lang="en-US" dirty="0">
                <a:latin typeface="Consolas" panose="020B0609020204030204" pitchFamily="49" charset="0"/>
                <a:cs typeface="Consolas" panose="020B0609020204030204" pitchFamily="49" charset="0"/>
              </a:rPr>
              <a:t>)</a:t>
            </a:r>
          </a:p>
          <a:p>
            <a:r>
              <a:rPr lang="en-US" b="1" dirty="0">
                <a:latin typeface="Consolas" panose="020B0609020204030204" pitchFamily="49" charset="0"/>
                <a:cs typeface="Consolas" panose="020B0609020204030204" pitchFamily="49" charset="0"/>
              </a:rPr>
              <a:t>   c = Convolution(W, </a:t>
            </a:r>
            <a:r>
              <a:rPr lang="en-US" b="1" dirty="0" err="1">
                <a:latin typeface="Consolas" panose="020B0609020204030204" pitchFamily="49" charset="0"/>
                <a:cs typeface="Consolas" panose="020B0609020204030204" pitchFamily="49" charset="0"/>
              </a:rPr>
              <a:t>inp</a:t>
            </a:r>
            <a:r>
              <a:rPr lang="en-US" b="1" dirty="0">
                <a:latin typeface="Consolas" panose="020B0609020204030204" pitchFamily="49" charset="0"/>
                <a:cs typeface="Consolas" panose="020B0609020204030204" pitchFamily="49" charset="0"/>
              </a:rPr>
              <a:t>, kW, </a:t>
            </a:r>
            <a:r>
              <a:rPr lang="en-US" b="1" dirty="0" err="1">
                <a:latin typeface="Consolas" panose="020B0609020204030204" pitchFamily="49" charset="0"/>
                <a:cs typeface="Consolas" panose="020B0609020204030204" pitchFamily="49" charset="0"/>
              </a:rPr>
              <a:t>kH</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outMap</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hStride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vStride</a:t>
            </a:r>
            <a:r>
              <a:rPr lang="en-US" b="1" dirty="0">
                <a:latin typeface="Consolas" panose="020B0609020204030204" pitchFamily="49" charset="0"/>
                <a:cs typeface="Consolas" panose="020B0609020204030204" pitchFamily="49" charset="0"/>
              </a:rPr>
              <a:t>, </a:t>
            </a:r>
            <a:r>
              <a:rPr lang="en-US" b="1" dirty="0" err="1">
                <a:latin typeface="Consolas" panose="020B0609020204030204" pitchFamily="49" charset="0"/>
                <a:cs typeface="Consolas" panose="020B0609020204030204" pitchFamily="49" charset="0"/>
              </a:rPr>
              <a:t>zeroPadding</a:t>
            </a:r>
            <a:r>
              <a:rPr lang="en-US" b="1" dirty="0">
                <a:latin typeface="Consolas" panose="020B0609020204030204" pitchFamily="49" charset="0"/>
                <a:cs typeface="Consolas" panose="020B0609020204030204" pitchFamily="49" charset="0"/>
              </a:rPr>
              <a:t> = true)</a:t>
            </a:r>
          </a:p>
          <a:p>
            <a:r>
              <a:rPr lang="en-US" dirty="0">
                <a:latin typeface="Consolas" panose="020B0609020204030204" pitchFamily="49" charset="0"/>
                <a:cs typeface="Consolas" panose="020B0609020204030204" pitchFamily="49" charset="0"/>
              </a:rPr>
              <a:t>    p = Plus(c, b)</a:t>
            </a:r>
          </a:p>
          <a:p>
            <a:r>
              <a:rPr lang="en-US" dirty="0">
                <a:latin typeface="Consolas" panose="020B0609020204030204" pitchFamily="49" charset="0"/>
                <a:cs typeface="Consolas" panose="020B0609020204030204" pitchFamily="49" charset="0"/>
              </a:rPr>
              <a:t>    y = </a:t>
            </a:r>
            <a:r>
              <a:rPr lang="en-US" dirty="0" err="1">
                <a:latin typeface="Consolas" panose="020B0609020204030204" pitchFamily="49" charset="0"/>
                <a:cs typeface="Consolas" panose="020B0609020204030204" pitchFamily="49" charset="0"/>
              </a:rPr>
              <a:t>RectifiedLinear</a:t>
            </a:r>
            <a:r>
              <a:rPr lang="en-US" dirty="0">
                <a:latin typeface="Consolas" panose="020B0609020204030204" pitchFamily="49" charset="0"/>
                <a:cs typeface="Consolas" panose="020B0609020204030204" pitchFamily="49" charset="0"/>
              </a:rPr>
              <a:t>(p)</a:t>
            </a:r>
          </a:p>
          <a:p>
            <a:r>
              <a:rPr lang="en-US" dirty="0">
                <a:latin typeface="Consolas" panose="020B0609020204030204" pitchFamily="49" charset="0"/>
                <a:cs typeface="Consolas" panose="020B0609020204030204" pitchFamily="49" charset="0"/>
              </a:rPr>
              <a:t>]</a:t>
            </a:r>
          </a:p>
          <a:p>
            <a:endParaRPr lang="en-US" dirty="0">
              <a:latin typeface="Consolas" panose="020B0609020204030204" pitchFamily="49" charset="0"/>
              <a:cs typeface="Consolas" panose="020B0609020204030204" pitchFamily="49" charset="0"/>
            </a:endParaRPr>
          </a:p>
          <a:p>
            <a:r>
              <a:rPr lang="en-US" b="1" dirty="0">
                <a:latin typeface="Consolas" panose="020B0609020204030204" pitchFamily="49" charset="0"/>
                <a:cs typeface="Consolas" panose="020B0609020204030204" pitchFamily="49" charset="0"/>
              </a:rPr>
              <a:t>conv2 = </a:t>
            </a:r>
            <a:r>
              <a:rPr lang="en-US" b="1" dirty="0" err="1">
                <a:latin typeface="Consolas" panose="020B0609020204030204" pitchFamily="49" charset="0"/>
                <a:cs typeface="Consolas" panose="020B0609020204030204" pitchFamily="49" charset="0"/>
              </a:rPr>
              <a:t>ConvReLULayer</a:t>
            </a:r>
            <a:r>
              <a:rPr lang="en-US" b="1" dirty="0">
                <a:latin typeface="Consolas" panose="020B0609020204030204" pitchFamily="49" charset="0"/>
                <a:cs typeface="Consolas" panose="020B0609020204030204" pitchFamily="49" charset="0"/>
              </a:rPr>
              <a:t>(pool1, 32, 800, 5, 5, 1, 1, conv2WScale, conv2BValue)</a:t>
            </a:r>
          </a:p>
        </p:txBody>
      </p:sp>
      <p:sp>
        <p:nvSpPr>
          <p:cNvPr id="13" name="Line Callout 1 12"/>
          <p:cNvSpPr/>
          <p:nvPr/>
        </p:nvSpPr>
        <p:spPr>
          <a:xfrm>
            <a:off x="6583658" y="4617707"/>
            <a:ext cx="1790490" cy="365756"/>
          </a:xfrm>
          <a:prstGeom prst="borderCallout1">
            <a:avLst>
              <a:gd name="adj1" fmla="val 48971"/>
              <a:gd name="adj2" fmla="val -311"/>
              <a:gd name="adj3" fmla="val 331922"/>
              <a:gd name="adj4" fmla="val -250822"/>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Macro usage</a:t>
            </a:r>
          </a:p>
        </p:txBody>
      </p:sp>
      <p:sp>
        <p:nvSpPr>
          <p:cNvPr id="14" name="Line Callout 1 13"/>
          <p:cNvSpPr/>
          <p:nvPr/>
        </p:nvSpPr>
        <p:spPr>
          <a:xfrm>
            <a:off x="6857975" y="2606049"/>
            <a:ext cx="1790490" cy="365756"/>
          </a:xfrm>
          <a:prstGeom prst="borderCallout1">
            <a:avLst>
              <a:gd name="adj1" fmla="val 48971"/>
              <a:gd name="adj2" fmla="val -311"/>
              <a:gd name="adj3" fmla="val -7296"/>
              <a:gd name="adj4" fmla="val -238573"/>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Reusable macro</a:t>
            </a:r>
          </a:p>
        </p:txBody>
      </p:sp>
    </p:spTree>
    <p:extLst>
      <p:ext uri="{BB962C8B-B14F-4D97-AF65-F5344CB8AC3E}">
        <p14:creationId xmlns:p14="http://schemas.microsoft.com/office/powerpoint/2010/main" val="349221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animBg="1"/>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7648"/>
            <a:ext cx="8079581" cy="945741"/>
          </a:xfrm>
        </p:spPr>
        <p:txBody>
          <a:bodyPr/>
          <a:lstStyle/>
          <a:p>
            <a:r>
              <a:rPr lang="en-US" dirty="0"/>
              <a:t>Model Editing with MEL</a:t>
            </a:r>
          </a:p>
        </p:txBody>
      </p:sp>
      <p:sp>
        <p:nvSpPr>
          <p:cNvPr id="13" name="Rectangle 12"/>
          <p:cNvSpPr/>
          <p:nvPr/>
        </p:nvSpPr>
        <p:spPr>
          <a:xfrm>
            <a:off x="914440" y="5778482"/>
            <a:ext cx="2743199" cy="393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4" name="Straight Arrow Connector 13"/>
          <p:cNvCxnSpPr>
            <a:stCxn id="13" idx="0"/>
            <a:endCxn id="124" idx="2"/>
          </p:cNvCxnSpPr>
          <p:nvPr/>
        </p:nvCxnSpPr>
        <p:spPr>
          <a:xfrm flipH="1" flipV="1">
            <a:off x="2278306" y="5440658"/>
            <a:ext cx="7734" cy="33782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906706" y="3246122"/>
            <a:ext cx="2743200" cy="91439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nsolas" panose="020B0609020204030204" pitchFamily="49" charset="0"/>
              </a:rPr>
              <a:t>CE.S=</a:t>
            </a:r>
            <a:r>
              <a:rPr lang="en-US" dirty="0" err="1">
                <a:solidFill>
                  <a:schemeClr val="tx1"/>
                </a:solidFill>
                <a:latin typeface="Consolas" panose="020B0609020204030204" pitchFamily="49" charset="0"/>
                <a:cs typeface="Consolas" panose="020B0609020204030204" pitchFamily="49" charset="0"/>
              </a:rPr>
              <a:t>Softmax</a:t>
            </a:r>
            <a:r>
              <a:rPr lang="en-US" dirty="0">
                <a:solidFill>
                  <a:schemeClr val="tx1"/>
                </a:solidFill>
                <a:latin typeface="Consolas" panose="020B0609020204030204" pitchFamily="49" charset="0"/>
                <a:cs typeface="Consolas" panose="020B0609020204030204" pitchFamily="49" charset="0"/>
              </a:rPr>
              <a:t>(CE.P)</a:t>
            </a:r>
          </a:p>
          <a:p>
            <a:r>
              <a:rPr lang="en-US" dirty="0">
                <a:solidFill>
                  <a:schemeClr val="tx1"/>
                </a:solidFill>
                <a:latin typeface="Consolas" panose="020B0609020204030204" pitchFamily="49" charset="0"/>
                <a:cs typeface="Consolas" panose="020B0609020204030204" pitchFamily="49" charset="0"/>
              </a:rPr>
              <a:t>CE.P=Plus(</a:t>
            </a:r>
            <a:r>
              <a:rPr lang="en-US" dirty="0" err="1">
                <a:solidFill>
                  <a:schemeClr val="tx1"/>
                </a:solidFill>
                <a:latin typeface="Consolas" panose="020B0609020204030204" pitchFamily="49" charset="0"/>
                <a:cs typeface="Consolas" panose="020B0609020204030204" pitchFamily="49" charset="0"/>
              </a:rPr>
              <a:t>CE.T,bO</a:t>
            </a:r>
            <a:r>
              <a:rPr lang="en-US" dirty="0">
                <a:solidFill>
                  <a:schemeClr val="tx1"/>
                </a:solidFill>
                <a:latin typeface="Consolas" panose="020B0609020204030204" pitchFamily="49" charset="0"/>
                <a:cs typeface="Consolas" panose="020B0609020204030204" pitchFamily="49" charset="0"/>
              </a:rPr>
              <a:t>)</a:t>
            </a:r>
          </a:p>
          <a:p>
            <a:r>
              <a:rPr lang="en-US" dirty="0">
                <a:solidFill>
                  <a:schemeClr val="tx1"/>
                </a:solidFill>
                <a:latin typeface="Consolas" panose="020B0609020204030204" pitchFamily="49" charset="0"/>
                <a:cs typeface="Consolas" panose="020B0609020204030204" pitchFamily="49" charset="0"/>
              </a:rPr>
              <a:t>CE.T=Times(WO,L1.S)</a:t>
            </a:r>
          </a:p>
        </p:txBody>
      </p:sp>
      <p:cxnSp>
        <p:nvCxnSpPr>
          <p:cNvPr id="89" name="Straight Arrow Connector 88"/>
          <p:cNvCxnSpPr>
            <a:stCxn id="124" idx="0"/>
            <a:endCxn id="79" idx="2"/>
          </p:cNvCxnSpPr>
          <p:nvPr/>
        </p:nvCxnSpPr>
        <p:spPr>
          <a:xfrm flipV="1">
            <a:off x="2278306" y="4160512"/>
            <a:ext cx="0" cy="36575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906706" y="4526268"/>
            <a:ext cx="2743200" cy="91439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nsolas" panose="020B0609020204030204" pitchFamily="49" charset="0"/>
              </a:rPr>
              <a:t>L1.S=Sigmoid(CE.P)</a:t>
            </a:r>
          </a:p>
          <a:p>
            <a:r>
              <a:rPr lang="en-US" dirty="0">
                <a:solidFill>
                  <a:schemeClr val="tx1"/>
                </a:solidFill>
                <a:latin typeface="Consolas" panose="020B0609020204030204" pitchFamily="49" charset="0"/>
                <a:cs typeface="Consolas" panose="020B0609020204030204" pitchFamily="49" charset="0"/>
              </a:rPr>
              <a:t>L1.P=Plus(L1.T,b1)</a:t>
            </a:r>
          </a:p>
          <a:p>
            <a:r>
              <a:rPr lang="en-US" dirty="0">
                <a:solidFill>
                  <a:schemeClr val="tx1"/>
                </a:solidFill>
                <a:latin typeface="Consolas" panose="020B0609020204030204" pitchFamily="49" charset="0"/>
                <a:cs typeface="Consolas" panose="020B0609020204030204" pitchFamily="49" charset="0"/>
              </a:rPr>
              <a:t>L1.T=Times(W1,X)</a:t>
            </a:r>
          </a:p>
        </p:txBody>
      </p:sp>
      <p:sp>
        <p:nvSpPr>
          <p:cNvPr id="134" name="Rectangle 133"/>
          <p:cNvSpPr/>
          <p:nvPr/>
        </p:nvSpPr>
        <p:spPr>
          <a:xfrm>
            <a:off x="5494124" y="5778482"/>
            <a:ext cx="2743199" cy="3936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cxnSp>
        <p:nvCxnSpPr>
          <p:cNvPr id="135" name="Straight Arrow Connector 134"/>
          <p:cNvCxnSpPr>
            <a:stCxn id="134" idx="0"/>
            <a:endCxn id="138" idx="2"/>
          </p:cNvCxnSpPr>
          <p:nvPr/>
        </p:nvCxnSpPr>
        <p:spPr>
          <a:xfrm flipH="1" flipV="1">
            <a:off x="6857990" y="5440658"/>
            <a:ext cx="7734" cy="33782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5486390" y="3154683"/>
            <a:ext cx="2743200" cy="914390"/>
          </a:xfrm>
          <a:prstGeom prst="rect">
            <a:avLst/>
          </a:prstGeom>
          <a:solidFill>
            <a:schemeClr val="accent6">
              <a:lumMod val="40000"/>
              <a:lumOff val="6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50"/>
                </a:solidFill>
                <a:latin typeface="Consolas" panose="020B0609020204030204" pitchFamily="49" charset="0"/>
                <a:cs typeface="Consolas" panose="020B0609020204030204" pitchFamily="49" charset="0"/>
              </a:rPr>
              <a:t>L2.S=Sigmoid(L2.P)</a:t>
            </a:r>
          </a:p>
          <a:p>
            <a:r>
              <a:rPr lang="en-US" dirty="0">
                <a:solidFill>
                  <a:srgbClr val="00B050"/>
                </a:solidFill>
                <a:latin typeface="Consolas" panose="020B0609020204030204" pitchFamily="49" charset="0"/>
                <a:cs typeface="Consolas" panose="020B0609020204030204" pitchFamily="49" charset="0"/>
              </a:rPr>
              <a:t>L2.P=Plus(L2.T,bO)</a:t>
            </a:r>
          </a:p>
          <a:p>
            <a:r>
              <a:rPr lang="en-US" dirty="0">
                <a:solidFill>
                  <a:srgbClr val="00B050"/>
                </a:solidFill>
                <a:latin typeface="Consolas" panose="020B0609020204030204" pitchFamily="49" charset="0"/>
                <a:cs typeface="Consolas" panose="020B0609020204030204" pitchFamily="49" charset="0"/>
              </a:rPr>
              <a:t>L2.T=Times(W2,L1.S)</a:t>
            </a:r>
          </a:p>
        </p:txBody>
      </p:sp>
      <p:cxnSp>
        <p:nvCxnSpPr>
          <p:cNvPr id="137" name="Straight Arrow Connector 136"/>
          <p:cNvCxnSpPr>
            <a:stCxn id="138" idx="0"/>
            <a:endCxn id="136" idx="2"/>
          </p:cNvCxnSpPr>
          <p:nvPr/>
        </p:nvCxnSpPr>
        <p:spPr>
          <a:xfrm flipV="1">
            <a:off x="6857990" y="4069073"/>
            <a:ext cx="0" cy="4571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5486390" y="4526268"/>
            <a:ext cx="2743200" cy="91439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cs typeface="Consolas" panose="020B0609020204030204" pitchFamily="49" charset="0"/>
              </a:rPr>
              <a:t>L1.S=Sigmoid(CE.P)</a:t>
            </a:r>
          </a:p>
          <a:p>
            <a:r>
              <a:rPr lang="en-US" dirty="0">
                <a:solidFill>
                  <a:schemeClr val="tx1"/>
                </a:solidFill>
                <a:latin typeface="Consolas" panose="020B0609020204030204" pitchFamily="49" charset="0"/>
                <a:cs typeface="Consolas" panose="020B0609020204030204" pitchFamily="49" charset="0"/>
              </a:rPr>
              <a:t>L1.P=Plus(L1.T,b1)</a:t>
            </a:r>
          </a:p>
          <a:p>
            <a:r>
              <a:rPr lang="en-US" dirty="0">
                <a:solidFill>
                  <a:schemeClr val="tx1"/>
                </a:solidFill>
                <a:latin typeface="Consolas" panose="020B0609020204030204" pitchFamily="49" charset="0"/>
                <a:cs typeface="Consolas" panose="020B0609020204030204" pitchFamily="49" charset="0"/>
              </a:rPr>
              <a:t>L1.T=Times(W1,X)</a:t>
            </a:r>
          </a:p>
        </p:txBody>
      </p:sp>
      <p:sp>
        <p:nvSpPr>
          <p:cNvPr id="139" name="Rectangle 138"/>
          <p:cNvSpPr/>
          <p:nvPr/>
        </p:nvSpPr>
        <p:spPr>
          <a:xfrm>
            <a:off x="5486390" y="1783098"/>
            <a:ext cx="2743200" cy="914390"/>
          </a:xfrm>
          <a:prstGeom prst="rect">
            <a:avLst/>
          </a:prstGeom>
          <a:solidFill>
            <a:schemeClr val="accent2">
              <a:lumMod val="40000"/>
              <a:lumOff val="6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B050"/>
                </a:solidFill>
                <a:latin typeface="Consolas" panose="020B0609020204030204" pitchFamily="49" charset="0"/>
                <a:cs typeface="Consolas" panose="020B0609020204030204" pitchFamily="49" charset="0"/>
              </a:rPr>
              <a:t>CE.S=</a:t>
            </a:r>
            <a:r>
              <a:rPr lang="en-US" dirty="0" err="1">
                <a:solidFill>
                  <a:srgbClr val="00B050"/>
                </a:solidFill>
                <a:latin typeface="Consolas" panose="020B0609020204030204" pitchFamily="49" charset="0"/>
                <a:cs typeface="Consolas" panose="020B0609020204030204" pitchFamily="49" charset="0"/>
              </a:rPr>
              <a:t>Softmax</a:t>
            </a:r>
            <a:r>
              <a:rPr lang="en-US" dirty="0">
                <a:solidFill>
                  <a:srgbClr val="00B050"/>
                </a:solidFill>
                <a:latin typeface="Consolas" panose="020B0609020204030204" pitchFamily="49" charset="0"/>
                <a:cs typeface="Consolas" panose="020B0609020204030204" pitchFamily="49" charset="0"/>
              </a:rPr>
              <a:t>(CE.P)</a:t>
            </a:r>
          </a:p>
          <a:p>
            <a:r>
              <a:rPr lang="en-US" dirty="0">
                <a:solidFill>
                  <a:srgbClr val="00B050"/>
                </a:solidFill>
                <a:latin typeface="Consolas" panose="020B0609020204030204" pitchFamily="49" charset="0"/>
                <a:cs typeface="Consolas" panose="020B0609020204030204" pitchFamily="49" charset="0"/>
              </a:rPr>
              <a:t>CE.P=Plus(</a:t>
            </a:r>
            <a:r>
              <a:rPr lang="en-US" dirty="0" err="1">
                <a:solidFill>
                  <a:srgbClr val="00B050"/>
                </a:solidFill>
                <a:latin typeface="Consolas" panose="020B0609020204030204" pitchFamily="49" charset="0"/>
                <a:cs typeface="Consolas" panose="020B0609020204030204" pitchFamily="49" charset="0"/>
              </a:rPr>
              <a:t>CE.T,bO</a:t>
            </a:r>
            <a:r>
              <a:rPr lang="en-US" dirty="0">
                <a:solidFill>
                  <a:srgbClr val="00B050"/>
                </a:solidFill>
                <a:latin typeface="Consolas" panose="020B0609020204030204" pitchFamily="49" charset="0"/>
                <a:cs typeface="Consolas" panose="020B0609020204030204" pitchFamily="49" charset="0"/>
              </a:rPr>
              <a:t>)</a:t>
            </a:r>
          </a:p>
          <a:p>
            <a:r>
              <a:rPr lang="en-US" dirty="0">
                <a:solidFill>
                  <a:srgbClr val="00B050"/>
                </a:solidFill>
                <a:latin typeface="Consolas" panose="020B0609020204030204" pitchFamily="49" charset="0"/>
                <a:cs typeface="Consolas" panose="020B0609020204030204" pitchFamily="49" charset="0"/>
              </a:rPr>
              <a:t>CE.T=Times(WO*L2.S)</a:t>
            </a:r>
          </a:p>
        </p:txBody>
      </p:sp>
      <p:cxnSp>
        <p:nvCxnSpPr>
          <p:cNvPr id="144" name="Straight Arrow Connector 143"/>
          <p:cNvCxnSpPr>
            <a:stCxn id="136" idx="0"/>
            <a:endCxn id="139" idx="2"/>
          </p:cNvCxnSpPr>
          <p:nvPr/>
        </p:nvCxnSpPr>
        <p:spPr>
          <a:xfrm flipV="1">
            <a:off x="6857990" y="2697488"/>
            <a:ext cx="0" cy="4571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8284517" y="1691659"/>
            <a:ext cx="461665" cy="1097268"/>
          </a:xfrm>
          <a:prstGeom prst="rect">
            <a:avLst/>
          </a:prstGeom>
          <a:noFill/>
        </p:spPr>
        <p:txBody>
          <a:bodyPr vert="vert" wrap="square" rtlCol="0">
            <a:spAutoFit/>
          </a:bodyPr>
          <a:lstStyle/>
          <a:p>
            <a:pPr algn="ctr"/>
            <a:r>
              <a:rPr lang="en-US" b="1" dirty="0">
                <a:solidFill>
                  <a:srgbClr val="FFC000"/>
                </a:solidFill>
              </a:rPr>
              <a:t>MODIFY</a:t>
            </a:r>
          </a:p>
        </p:txBody>
      </p:sp>
      <p:sp>
        <p:nvSpPr>
          <p:cNvPr id="148" name="TextBox 147"/>
          <p:cNvSpPr txBox="1"/>
          <p:nvPr/>
        </p:nvSpPr>
        <p:spPr>
          <a:xfrm>
            <a:off x="8292152" y="3074878"/>
            <a:ext cx="461665" cy="1097268"/>
          </a:xfrm>
          <a:prstGeom prst="rect">
            <a:avLst/>
          </a:prstGeom>
          <a:noFill/>
        </p:spPr>
        <p:txBody>
          <a:bodyPr vert="vert" wrap="square" rtlCol="0">
            <a:spAutoFit/>
          </a:bodyPr>
          <a:lstStyle/>
          <a:p>
            <a:pPr algn="ctr"/>
            <a:r>
              <a:rPr lang="en-US" b="1" dirty="0">
                <a:solidFill>
                  <a:srgbClr val="FFC000"/>
                </a:solidFill>
              </a:rPr>
              <a:t>CREATE</a:t>
            </a:r>
          </a:p>
        </p:txBody>
      </p:sp>
      <p:sp>
        <p:nvSpPr>
          <p:cNvPr id="149" name="Right Arrow 148"/>
          <p:cNvSpPr/>
          <p:nvPr/>
        </p:nvSpPr>
        <p:spPr>
          <a:xfrm>
            <a:off x="3931927" y="3200402"/>
            <a:ext cx="1280146" cy="777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MEL</a:t>
            </a:r>
          </a:p>
        </p:txBody>
      </p:sp>
      <p:sp>
        <p:nvSpPr>
          <p:cNvPr id="21" name="Line Callout 1 20"/>
          <p:cNvSpPr/>
          <p:nvPr/>
        </p:nvSpPr>
        <p:spPr>
          <a:xfrm>
            <a:off x="906706" y="1654939"/>
            <a:ext cx="2743200" cy="676793"/>
          </a:xfrm>
          <a:prstGeom prst="borderCallout1">
            <a:avLst>
              <a:gd name="adj1" fmla="val 48971"/>
              <a:gd name="adj2" fmla="val 100520"/>
              <a:gd name="adj3" fmla="val 243952"/>
              <a:gd name="adj4" fmla="val 16563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Insert a new layer (e.g., for discriminative </a:t>
            </a:r>
            <a:r>
              <a:rPr lang="en-US" dirty="0" err="1">
                <a:solidFill>
                  <a:srgbClr val="FFC000"/>
                </a:solidFill>
              </a:rPr>
              <a:t>pretraining</a:t>
            </a:r>
            <a:r>
              <a:rPr lang="en-US" dirty="0">
                <a:solidFill>
                  <a:srgbClr val="FFC000"/>
                </a:solidFill>
              </a:rPr>
              <a:t>)</a:t>
            </a:r>
          </a:p>
        </p:txBody>
      </p:sp>
    </p:spTree>
    <p:extLst>
      <p:ext uri="{BB962C8B-B14F-4D97-AF65-F5344CB8AC3E}">
        <p14:creationId xmlns:p14="http://schemas.microsoft.com/office/powerpoint/2010/main" val="3908384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12472"/>
            <a:ext cx="8079581" cy="826370"/>
          </a:xfrm>
        </p:spPr>
        <p:txBody>
          <a:bodyPr>
            <a:normAutofit/>
          </a:bodyPr>
          <a:lstStyle/>
          <a:p>
            <a:r>
              <a:rPr lang="en-US" dirty="0"/>
              <a:t>Computation: Without Loops</a:t>
            </a:r>
          </a:p>
        </p:txBody>
      </p:sp>
      <p:sp>
        <p:nvSpPr>
          <p:cNvPr id="3" name="Content Placeholder 2"/>
          <p:cNvSpPr>
            <a:spLocks noGrp="1"/>
          </p:cNvSpPr>
          <p:nvPr>
            <p:ph idx="1"/>
          </p:nvPr>
        </p:nvSpPr>
        <p:spPr>
          <a:xfrm>
            <a:off x="628650" y="1216428"/>
            <a:ext cx="3790950" cy="4727172"/>
          </a:xfrm>
        </p:spPr>
        <p:txBody>
          <a:bodyPr>
            <a:normAutofit/>
          </a:bodyPr>
          <a:lstStyle/>
          <a:p>
            <a:r>
              <a:rPr lang="en-US" dirty="0"/>
              <a:t>Given the root node, the computation order can be determined by a depth-first traverse of the directed acyclic graph (DAG).</a:t>
            </a:r>
          </a:p>
          <a:p>
            <a:r>
              <a:rPr lang="en-US" dirty="0"/>
              <a:t>Only need to run it once and cache the order</a:t>
            </a:r>
          </a:p>
          <a:p>
            <a:r>
              <a:rPr lang="en-US" dirty="0"/>
              <a:t>Can </a:t>
            </a:r>
            <a:r>
              <a:rPr lang="en-US" b="1" dirty="0">
                <a:solidFill>
                  <a:srgbClr val="FFC000"/>
                </a:solidFill>
              </a:rPr>
              <a:t>easily parallelize on the whole </a:t>
            </a:r>
            <a:r>
              <a:rPr lang="en-US" b="1" dirty="0" err="1">
                <a:solidFill>
                  <a:srgbClr val="FFC000"/>
                </a:solidFill>
              </a:rPr>
              <a:t>minibatch</a:t>
            </a:r>
            <a:r>
              <a:rPr lang="en-US" b="1" dirty="0">
                <a:solidFill>
                  <a:srgbClr val="FFC000"/>
                </a:solidFill>
              </a:rPr>
              <a:t> </a:t>
            </a:r>
            <a:r>
              <a:rPr lang="en-US" dirty="0"/>
              <a:t>to speed up computation</a:t>
            </a:r>
          </a:p>
        </p:txBody>
      </p:sp>
      <p:pic>
        <p:nvPicPr>
          <p:cNvPr id="9" name="Picture 8"/>
          <p:cNvPicPr>
            <a:picLocks noChangeAspect="1"/>
          </p:cNvPicPr>
          <p:nvPr/>
        </p:nvPicPr>
        <p:blipFill>
          <a:blip r:embed="rId2"/>
          <a:stretch>
            <a:fillRect/>
          </a:stretch>
        </p:blipFill>
        <p:spPr>
          <a:xfrm>
            <a:off x="4343400" y="1371600"/>
            <a:ext cx="4191000" cy="4673650"/>
          </a:xfrm>
          <a:prstGeom prst="rect">
            <a:avLst/>
          </a:prstGeom>
        </p:spPr>
      </p:pic>
    </p:spTree>
    <p:extLst>
      <p:ext uri="{BB962C8B-B14F-4D97-AF65-F5344CB8AC3E}">
        <p14:creationId xmlns:p14="http://schemas.microsoft.com/office/powerpoint/2010/main" val="21395147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38200" y="1625060"/>
            <a:ext cx="6248400" cy="4851940"/>
          </a:xfrm>
          <a:prstGeom prst="rect">
            <a:avLst/>
          </a:prstGeom>
        </p:spPr>
      </p:pic>
      <p:sp>
        <p:nvSpPr>
          <p:cNvPr id="2" name="Title 1"/>
          <p:cNvSpPr>
            <a:spLocks noGrp="1"/>
          </p:cNvSpPr>
          <p:nvPr>
            <p:ph type="title"/>
          </p:nvPr>
        </p:nvSpPr>
        <p:spPr>
          <a:xfrm>
            <a:off x="628650" y="274638"/>
            <a:ext cx="7886700" cy="868362"/>
          </a:xfrm>
        </p:spPr>
        <p:txBody>
          <a:bodyPr>
            <a:normAutofit fontScale="90000"/>
          </a:bodyPr>
          <a:lstStyle/>
          <a:p>
            <a:r>
              <a:rPr lang="en-US" dirty="0"/>
              <a:t>With Loops (Recurrent Connections)</a:t>
            </a:r>
          </a:p>
        </p:txBody>
      </p:sp>
      <p:sp>
        <p:nvSpPr>
          <p:cNvPr id="15" name="Content Placeholder 2"/>
          <p:cNvSpPr>
            <a:spLocks noGrp="1"/>
          </p:cNvSpPr>
          <p:nvPr>
            <p:ph idx="1"/>
          </p:nvPr>
        </p:nvSpPr>
        <p:spPr>
          <a:xfrm>
            <a:off x="4857788" y="4983463"/>
            <a:ext cx="3657560" cy="1295400"/>
          </a:xfrm>
          <a:ln/>
        </p:spPr>
        <p:style>
          <a:lnRef idx="1">
            <a:schemeClr val="accent1"/>
          </a:lnRef>
          <a:fillRef idx="2">
            <a:schemeClr val="accent1"/>
          </a:fillRef>
          <a:effectRef idx="1">
            <a:schemeClr val="accent1"/>
          </a:effectRef>
          <a:fontRef idx="minor">
            <a:schemeClr val="dk1"/>
          </a:fontRef>
        </p:style>
        <p:txBody>
          <a:bodyPr>
            <a:normAutofit/>
          </a:bodyPr>
          <a:lstStyle/>
          <a:p>
            <a:r>
              <a:rPr lang="en-US" sz="2400" dirty="0">
                <a:solidFill>
                  <a:srgbClr val="0070C0"/>
                </a:solidFill>
              </a:rPr>
              <a:t>Naive solution: </a:t>
            </a:r>
          </a:p>
          <a:p>
            <a:pPr lvl="1"/>
            <a:r>
              <a:rPr lang="en-US" sz="2000" dirty="0">
                <a:solidFill>
                  <a:srgbClr val="0070C0"/>
                </a:solidFill>
              </a:rPr>
              <a:t>Unroll whole graph over time</a:t>
            </a:r>
          </a:p>
          <a:p>
            <a:pPr lvl="1"/>
            <a:r>
              <a:rPr lang="en-US" sz="2000" dirty="0">
                <a:solidFill>
                  <a:srgbClr val="0070C0"/>
                </a:solidFill>
              </a:rPr>
              <a:t>Compute sample by sample</a:t>
            </a:r>
          </a:p>
        </p:txBody>
      </p:sp>
      <p:sp>
        <p:nvSpPr>
          <p:cNvPr id="8" name="Line Callout 1 7"/>
          <p:cNvSpPr/>
          <p:nvPr/>
        </p:nvSpPr>
        <p:spPr>
          <a:xfrm>
            <a:off x="5486391" y="2158460"/>
            <a:ext cx="3028958" cy="931729"/>
          </a:xfrm>
          <a:prstGeom prst="borderCallout1">
            <a:avLst>
              <a:gd name="adj1" fmla="val 49338"/>
              <a:gd name="adj2" fmla="val 70"/>
              <a:gd name="adj3" fmla="val 148829"/>
              <a:gd name="adj4" fmla="val -2004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solidFill>
                  <a:srgbClr val="0070C0"/>
                </a:solidFill>
              </a:rPr>
              <a:t>Implemented with Delay (</a:t>
            </a:r>
            <a:r>
              <a:rPr lang="en-US" sz="2000" dirty="0" err="1">
                <a:solidFill>
                  <a:srgbClr val="0070C0"/>
                </a:solidFill>
              </a:rPr>
              <a:t>PastValue</a:t>
            </a:r>
            <a:r>
              <a:rPr lang="en-US" sz="2000" dirty="0">
                <a:solidFill>
                  <a:srgbClr val="0070C0"/>
                </a:solidFill>
              </a:rPr>
              <a:t> or </a:t>
            </a:r>
            <a:r>
              <a:rPr lang="en-US" sz="2000" dirty="0" err="1">
                <a:solidFill>
                  <a:srgbClr val="0070C0"/>
                </a:solidFill>
              </a:rPr>
              <a:t>FutureValue</a:t>
            </a:r>
            <a:r>
              <a:rPr lang="en-US" sz="2000" dirty="0">
                <a:solidFill>
                  <a:srgbClr val="0070C0"/>
                </a:solidFill>
              </a:rPr>
              <a:t>) node</a:t>
            </a:r>
          </a:p>
        </p:txBody>
      </p:sp>
      <p:pic>
        <p:nvPicPr>
          <p:cNvPr id="9" name="Picture 8"/>
          <p:cNvPicPr>
            <a:picLocks noChangeAspect="1"/>
          </p:cNvPicPr>
          <p:nvPr/>
        </p:nvPicPr>
        <p:blipFill>
          <a:blip r:embed="rId3"/>
          <a:stretch>
            <a:fillRect/>
          </a:stretch>
        </p:blipFill>
        <p:spPr>
          <a:xfrm>
            <a:off x="5776255" y="3122299"/>
            <a:ext cx="1820626" cy="306701"/>
          </a:xfrm>
          <a:prstGeom prst="rect">
            <a:avLst/>
          </a:prstGeom>
        </p:spPr>
      </p:pic>
      <p:sp>
        <p:nvSpPr>
          <p:cNvPr id="10" name="Content Placeholder 2"/>
          <p:cNvSpPr txBox="1">
            <a:spLocks/>
          </p:cNvSpPr>
          <p:nvPr/>
        </p:nvSpPr>
        <p:spPr>
          <a:xfrm>
            <a:off x="683894" y="1143000"/>
            <a:ext cx="7831455" cy="533400"/>
          </a:xfrm>
          <a:prstGeom prst="rect">
            <a:avLst/>
          </a:prstGeom>
        </p:spPr>
        <p:txBody>
          <a:bodyPr lIns="91427" tIns="45713" rIns="91427" bIns="45713">
            <a:normAutofit fontScale="92500" lnSpcReduction="10000"/>
          </a:bodyPr>
          <a:lstStyle>
            <a:lvl1pPr marL="365708" indent="-283424"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989" indent="-237710"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842" indent="-228567"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123" indent="-173711"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263" indent="-182854"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544" indent="-182854"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827"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9966"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248" indent="-182854"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a:lstStyle>
          <a:p>
            <a:pPr defTabSz="914400"/>
            <a:r>
              <a:rPr lang="en-US" dirty="0"/>
              <a:t>Very important in many interesting models</a:t>
            </a:r>
          </a:p>
        </p:txBody>
      </p:sp>
    </p:spTree>
    <p:extLst>
      <p:ext uri="{BB962C8B-B14F-4D97-AF65-F5344CB8AC3E}">
        <p14:creationId xmlns:p14="http://schemas.microsoft.com/office/powerpoint/2010/main" val="1662036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209" y="228635"/>
            <a:ext cx="8079581" cy="1097268"/>
          </a:xfrm>
        </p:spPr>
        <p:txBody>
          <a:bodyPr>
            <a:normAutofit/>
          </a:bodyPr>
          <a:lstStyle/>
          <a:p>
            <a:r>
              <a:rPr lang="en-US" sz="4400" dirty="0"/>
              <a:t>With Loops (Recurrent Connections)</a:t>
            </a:r>
          </a:p>
        </p:txBody>
      </p:sp>
      <p:sp>
        <p:nvSpPr>
          <p:cNvPr id="3" name="Content Placeholder 2"/>
          <p:cNvSpPr>
            <a:spLocks noGrp="1"/>
          </p:cNvSpPr>
          <p:nvPr>
            <p:ph idx="1"/>
          </p:nvPr>
        </p:nvSpPr>
        <p:spPr>
          <a:xfrm>
            <a:off x="628650" y="1219200"/>
            <a:ext cx="7886700" cy="2484117"/>
          </a:xfrm>
        </p:spPr>
        <p:txBody>
          <a:bodyPr/>
          <a:lstStyle/>
          <a:p>
            <a:r>
              <a:rPr lang="en-US" dirty="0"/>
              <a:t>A smart algorithm analyzes the network and</a:t>
            </a:r>
          </a:p>
          <a:p>
            <a:pPr lvl="1"/>
            <a:r>
              <a:rPr lang="en-US" dirty="0"/>
              <a:t>Finds loops</a:t>
            </a:r>
          </a:p>
          <a:p>
            <a:pPr lvl="1"/>
            <a:r>
              <a:rPr lang="en-US" dirty="0"/>
              <a:t>Does mini-batch computations on everything except loops</a:t>
            </a:r>
          </a:p>
          <a:p>
            <a:pPr lvl="1"/>
            <a:r>
              <a:rPr lang="en-US" dirty="0"/>
              <a:t>Group multiple sequences with variable lengths</a:t>
            </a:r>
          </a:p>
          <a:p>
            <a:pPr lvl="2"/>
            <a:r>
              <a:rPr lang="en-US" dirty="0"/>
              <a:t>This gives better convergence than tools that only support batching of same length sequences</a:t>
            </a:r>
          </a:p>
        </p:txBody>
      </p:sp>
      <p:graphicFrame>
        <p:nvGraphicFramePr>
          <p:cNvPr id="9" name="Chart 8"/>
          <p:cNvGraphicFramePr/>
          <p:nvPr>
            <p:extLst>
              <p:ext uri="{D42A27DB-BD31-4B8C-83A1-F6EECF244321}">
                <p14:modId xmlns:p14="http://schemas.microsoft.com/office/powerpoint/2010/main" val="1521160242"/>
              </p:ext>
            </p:extLst>
          </p:nvPr>
        </p:nvGraphicFramePr>
        <p:xfrm>
          <a:off x="1097318" y="3429000"/>
          <a:ext cx="7315120" cy="2783854"/>
        </p:xfrm>
        <a:graphic>
          <a:graphicData uri="http://schemas.openxmlformats.org/drawingml/2006/chart">
            <c:chart xmlns:c="http://schemas.openxmlformats.org/drawingml/2006/chart" xmlns:r="http://schemas.openxmlformats.org/officeDocument/2006/relationships" r:id="rId2"/>
          </a:graphicData>
        </a:graphic>
      </p:graphicFrame>
      <p:sp>
        <p:nvSpPr>
          <p:cNvPr id="10" name="Line Callout 1 9"/>
          <p:cNvSpPr/>
          <p:nvPr/>
        </p:nvSpPr>
        <p:spPr>
          <a:xfrm>
            <a:off x="6640835" y="3063244"/>
            <a:ext cx="2240271" cy="970281"/>
          </a:xfrm>
          <a:prstGeom prst="borderCallout1">
            <a:avLst>
              <a:gd name="adj1" fmla="val 48971"/>
              <a:gd name="adj2" fmla="val -311"/>
              <a:gd name="adj3" fmla="val 125323"/>
              <a:gd name="adj4" fmla="val -34948"/>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C000"/>
                </a:solidFill>
              </a:rPr>
              <a:t>Users just describe computation steps. Speed up is automatic</a:t>
            </a:r>
          </a:p>
        </p:txBody>
      </p:sp>
    </p:spTree>
    <p:extLst>
      <p:ext uri="{BB962C8B-B14F-4D97-AF65-F5344CB8AC3E}">
        <p14:creationId xmlns:p14="http://schemas.microsoft.com/office/powerpoint/2010/main" val="1353637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192126"/>
          </a:xfrm>
        </p:spPr>
        <p:txBody>
          <a:bodyPr/>
          <a:lstStyle/>
          <a:p>
            <a:r>
              <a:rPr lang="en-US" dirty="0"/>
              <a:t>So Just To Warn You…</a:t>
            </a:r>
          </a:p>
        </p:txBody>
      </p:sp>
      <p:sp>
        <p:nvSpPr>
          <p:cNvPr id="4" name="Content Placeholder 3"/>
          <p:cNvSpPr>
            <a:spLocks noGrp="1"/>
          </p:cNvSpPr>
          <p:nvPr>
            <p:ph sz="half" idx="1"/>
          </p:nvPr>
        </p:nvSpPr>
        <p:spPr/>
        <p:txBody>
          <a:bodyPr/>
          <a:lstStyle/>
          <a:p>
            <a:r>
              <a:rPr lang="en-US" dirty="0"/>
              <a:t>Sometimes my presentation might be like…</a:t>
            </a:r>
          </a:p>
        </p:txBody>
      </p:sp>
      <p:pic>
        <p:nvPicPr>
          <p:cNvPr id="6" name="Content Placeholder 5"/>
          <p:cNvPicPr>
            <a:picLocks noGrp="1" noChangeAspect="1"/>
          </p:cNvPicPr>
          <p:nvPr>
            <p:ph sz="half" idx="2"/>
          </p:nvPr>
        </p:nvPicPr>
        <p:blipFill>
          <a:blip r:embed="rId3"/>
          <a:stretch>
            <a:fillRect/>
          </a:stretch>
        </p:blipFill>
        <p:spPr>
          <a:xfrm>
            <a:off x="3997187" y="1600220"/>
            <a:ext cx="4689568" cy="4689568"/>
          </a:xfrm>
        </p:spPr>
      </p:pic>
    </p:spTree>
    <p:extLst>
      <p:ext uri="{BB962C8B-B14F-4D97-AF65-F5344CB8AC3E}">
        <p14:creationId xmlns:p14="http://schemas.microsoft.com/office/powerpoint/2010/main" val="4169194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917809"/>
          </a:xfrm>
        </p:spPr>
        <p:txBody>
          <a:bodyPr>
            <a:normAutofit/>
          </a:bodyPr>
          <a:lstStyle/>
          <a:p>
            <a:r>
              <a:rPr lang="en-US" dirty="0"/>
              <a:t>CNTK = Cinderella NTK?</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58710717"/>
              </p:ext>
            </p:extLst>
          </p:nvPr>
        </p:nvGraphicFramePr>
        <p:xfrm>
          <a:off x="506413" y="1993900"/>
          <a:ext cx="8066087" cy="376555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512234" y="1264436"/>
            <a:ext cx="7593989" cy="646331"/>
          </a:xfrm>
          <a:prstGeom prst="rect">
            <a:avLst/>
          </a:prstGeom>
          <a:noFill/>
          <a:ln>
            <a:noFill/>
          </a:ln>
        </p:spPr>
        <p:txBody>
          <a:bodyPr wrap="square" rtlCol="0">
            <a:spAutoFit/>
          </a:bodyPr>
          <a:lstStyle/>
          <a:p>
            <a:r>
              <a:rPr lang="en-US" sz="3600" b="1" dirty="0"/>
              <a:t>CNTK Computational Performance</a:t>
            </a:r>
          </a:p>
        </p:txBody>
      </p:sp>
      <p:sp>
        <p:nvSpPr>
          <p:cNvPr id="3" name="TextBox 2"/>
          <p:cNvSpPr txBox="1"/>
          <p:nvPr/>
        </p:nvSpPr>
        <p:spPr>
          <a:xfrm>
            <a:off x="3840488" y="5842583"/>
            <a:ext cx="5226944" cy="307777"/>
          </a:xfrm>
          <a:prstGeom prst="rect">
            <a:avLst/>
          </a:prstGeom>
          <a:noFill/>
        </p:spPr>
        <p:txBody>
          <a:bodyPr wrap="none" rtlCol="0">
            <a:spAutoFit/>
          </a:bodyPr>
          <a:lstStyle/>
          <a:p>
            <a:r>
              <a:rPr lang="en-US" sz="1400" dirty="0"/>
              <a:t>*Well, there are workarounds, but they’re new, not easy or as efficient</a:t>
            </a:r>
          </a:p>
        </p:txBody>
      </p:sp>
    </p:spTree>
    <p:extLst>
      <p:ext uri="{BB962C8B-B14F-4D97-AF65-F5344CB8AC3E}">
        <p14:creationId xmlns:p14="http://schemas.microsoft.com/office/powerpoint/2010/main" val="9622844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CNTK: The Bad and Ugly</a:t>
            </a:r>
          </a:p>
        </p:txBody>
      </p:sp>
      <p:sp>
        <p:nvSpPr>
          <p:cNvPr id="3" name="Content Placeholder 2"/>
          <p:cNvSpPr>
            <a:spLocks noGrp="1"/>
          </p:cNvSpPr>
          <p:nvPr>
            <p:ph idx="1"/>
          </p:nvPr>
        </p:nvSpPr>
        <p:spPr/>
        <p:txBody>
          <a:bodyPr>
            <a:normAutofit lnSpcReduction="10000"/>
          </a:bodyPr>
          <a:lstStyle/>
          <a:p>
            <a:r>
              <a:rPr lang="en-US" dirty="0"/>
              <a:t>Minute to Learn, Lifetime to Master</a:t>
            </a:r>
          </a:p>
          <a:p>
            <a:pPr lvl="1"/>
            <a:r>
              <a:rPr lang="en-US" dirty="0"/>
              <a:t>Documentation is sparse, targeted at experts</a:t>
            </a:r>
          </a:p>
          <a:p>
            <a:pPr lvl="1"/>
            <a:r>
              <a:rPr lang="en-US" dirty="0"/>
              <a:t>Some of the loaders require domain knowledge</a:t>
            </a:r>
          </a:p>
          <a:p>
            <a:pPr lvl="1"/>
            <a:r>
              <a:rPr lang="en-US" dirty="0"/>
              <a:t>Examples are … sparse</a:t>
            </a:r>
          </a:p>
          <a:p>
            <a:r>
              <a:rPr lang="en-US" dirty="0"/>
              <a:t>Bifurcated Workflow</a:t>
            </a:r>
          </a:p>
          <a:p>
            <a:pPr lvl="1"/>
            <a:r>
              <a:rPr lang="en-US" dirty="0"/>
              <a:t>No Python or R binding</a:t>
            </a:r>
          </a:p>
          <a:p>
            <a:pPr lvl="1"/>
            <a:r>
              <a:rPr lang="en-US" dirty="0"/>
              <a:t>Data preparation/</a:t>
            </a:r>
            <a:r>
              <a:rPr lang="en-US" dirty="0" err="1"/>
              <a:t>featurization</a:t>
            </a:r>
            <a:r>
              <a:rPr lang="en-US" dirty="0"/>
              <a:t> separate step</a:t>
            </a:r>
          </a:p>
          <a:p>
            <a:pPr lvl="1"/>
            <a:r>
              <a:rPr lang="en-US" dirty="0"/>
              <a:t>Custom code required for non-standard input</a:t>
            </a:r>
          </a:p>
          <a:p>
            <a:r>
              <a:rPr lang="en-US" dirty="0"/>
              <a:t>Support on Azure</a:t>
            </a:r>
          </a:p>
          <a:p>
            <a:pPr lvl="1"/>
            <a:r>
              <a:rPr lang="en-US" dirty="0"/>
              <a:t>Runs in Data Scientist VM, Docker, etc. but…</a:t>
            </a:r>
          </a:p>
          <a:p>
            <a:pPr lvl="1"/>
            <a:r>
              <a:rPr lang="en-US" dirty="0"/>
              <a:t>Lack of GPU support limits utility</a:t>
            </a:r>
          </a:p>
          <a:p>
            <a:pPr lvl="1"/>
            <a:r>
              <a:rPr lang="en-US" dirty="0"/>
              <a:t>Standing up a trained model as a service takes effort</a:t>
            </a:r>
          </a:p>
        </p:txBody>
      </p:sp>
    </p:spTree>
    <p:extLst>
      <p:ext uri="{BB962C8B-B14F-4D97-AF65-F5344CB8AC3E}">
        <p14:creationId xmlns:p14="http://schemas.microsoft.com/office/powerpoint/2010/main" val="99974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109043"/>
          </a:xfrm>
        </p:spPr>
        <p:txBody>
          <a:bodyPr/>
          <a:lstStyle/>
          <a:p>
            <a:r>
              <a:rPr lang="en-US" dirty="0"/>
              <a:t>CNTK 2.0</a:t>
            </a:r>
          </a:p>
        </p:txBody>
      </p:sp>
      <p:sp>
        <p:nvSpPr>
          <p:cNvPr id="3" name="Content Placeholder 2"/>
          <p:cNvSpPr>
            <a:spLocks noGrp="1"/>
          </p:cNvSpPr>
          <p:nvPr>
            <p:ph idx="1"/>
          </p:nvPr>
        </p:nvSpPr>
        <p:spPr>
          <a:xfrm>
            <a:off x="507206" y="1337679"/>
            <a:ext cx="8065294" cy="3554345"/>
          </a:xfrm>
        </p:spPr>
        <p:txBody>
          <a:bodyPr>
            <a:normAutofit/>
          </a:bodyPr>
          <a:lstStyle/>
          <a:p>
            <a:r>
              <a:rPr lang="en-US" dirty="0"/>
              <a:t>CNTK as a library</a:t>
            </a:r>
          </a:p>
          <a:p>
            <a:pPr lvl="1"/>
            <a:r>
              <a:rPr lang="en-US" dirty="0"/>
              <a:t>C++, Python and .NET bindings</a:t>
            </a:r>
          </a:p>
          <a:p>
            <a:pPr lvl="2"/>
            <a:r>
              <a:rPr lang="en-US" dirty="0"/>
              <a:t>Allows creation of new nodes as well as new network types</a:t>
            </a:r>
          </a:p>
          <a:p>
            <a:r>
              <a:rPr lang="en-US" dirty="0"/>
              <a:t>Sequence-to-Sequence with attention models</a:t>
            </a:r>
          </a:p>
          <a:p>
            <a:r>
              <a:rPr lang="en-US" dirty="0" err="1"/>
              <a:t>Blockwise</a:t>
            </a:r>
            <a:r>
              <a:rPr lang="en-US" dirty="0"/>
              <a:t> Model Update Filtering (BMUF) </a:t>
            </a:r>
            <a:r>
              <a:rPr lang="en-US" sz="1800" dirty="0"/>
              <a:t>(1)</a:t>
            </a:r>
            <a:endParaRPr lang="en-US" dirty="0"/>
          </a:p>
          <a:p>
            <a:r>
              <a:rPr lang="en-US" dirty="0"/>
              <a:t>Reinforcement Learning</a:t>
            </a:r>
          </a:p>
          <a:p>
            <a:r>
              <a:rPr lang="en-US" dirty="0"/>
              <a:t>Performance improvements</a:t>
            </a:r>
          </a:p>
        </p:txBody>
      </p:sp>
      <p:sp>
        <p:nvSpPr>
          <p:cNvPr id="4" name="TextBox 3"/>
          <p:cNvSpPr txBox="1"/>
          <p:nvPr/>
        </p:nvSpPr>
        <p:spPr>
          <a:xfrm>
            <a:off x="914440" y="5714975"/>
            <a:ext cx="8412388" cy="577081"/>
          </a:xfrm>
          <a:prstGeom prst="rect">
            <a:avLst/>
          </a:prstGeom>
          <a:noFill/>
        </p:spPr>
        <p:txBody>
          <a:bodyPr wrap="square" rtlCol="0">
            <a:spAutoFit/>
          </a:bodyPr>
          <a:lstStyle/>
          <a:p>
            <a:r>
              <a:rPr lang="en-US" sz="1050" dirty="0"/>
              <a:t>(1) Kai Chen and Qiang Huo, “Scalable training of deep learning machines by incremental block training with intra-block parallel optimization and </a:t>
            </a:r>
            <a:r>
              <a:rPr lang="en-US" sz="1050" dirty="0" err="1"/>
              <a:t>blockwise</a:t>
            </a:r>
            <a:r>
              <a:rPr lang="en-US" sz="1050" dirty="0"/>
              <a:t> model-update filtering”, </a:t>
            </a:r>
          </a:p>
          <a:p>
            <a:r>
              <a:rPr lang="en-US" sz="1050" dirty="0"/>
              <a:t>in Internal Conference on Acoustics, Speech and Signal Processing , March 2016, Shanghai, China. </a:t>
            </a:r>
          </a:p>
        </p:txBody>
      </p:sp>
    </p:spTree>
    <p:extLst>
      <p:ext uri="{BB962C8B-B14F-4D97-AF65-F5344CB8AC3E}">
        <p14:creationId xmlns:p14="http://schemas.microsoft.com/office/powerpoint/2010/main" val="294595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009248"/>
          </a:xfrm>
        </p:spPr>
        <p:txBody>
          <a:bodyPr/>
          <a:lstStyle/>
          <a:p>
            <a:r>
              <a:rPr lang="en-US" dirty="0"/>
              <a:t>Summary</a:t>
            </a:r>
          </a:p>
        </p:txBody>
      </p:sp>
      <p:sp>
        <p:nvSpPr>
          <p:cNvPr id="3" name="Content Placeholder 2"/>
          <p:cNvSpPr>
            <a:spLocks noGrp="1"/>
          </p:cNvSpPr>
          <p:nvPr>
            <p:ph idx="1"/>
          </p:nvPr>
        </p:nvSpPr>
        <p:spPr>
          <a:xfrm>
            <a:off x="507206" y="1417343"/>
            <a:ext cx="8065294" cy="4342236"/>
          </a:xfrm>
        </p:spPr>
        <p:txBody>
          <a:bodyPr vert="horz" lIns="91440" tIns="45720" rIns="91440" bIns="45720" rtlCol="0" anchor="t">
            <a:normAutofit/>
          </a:bodyPr>
          <a:lstStyle/>
          <a:p>
            <a:r>
              <a:rPr lang="en-US" dirty="0"/>
              <a:t>CNTK is powerful</a:t>
            </a:r>
          </a:p>
          <a:p>
            <a:pPr lvl="1"/>
            <a:r>
              <a:rPr lang="en-US" dirty="0"/>
              <a:t>Supports GPU/CPU</a:t>
            </a:r>
          </a:p>
          <a:p>
            <a:pPr lvl="1"/>
            <a:r>
              <a:rPr lang="en-US" dirty="0"/>
              <a:t>Runs on Linux and Windows</a:t>
            </a:r>
          </a:p>
          <a:p>
            <a:r>
              <a:rPr lang="en-US" dirty="0"/>
              <a:t>CNTK is extensible</a:t>
            </a:r>
          </a:p>
          <a:p>
            <a:pPr lvl="1"/>
            <a:r>
              <a:rPr lang="en-US" dirty="0"/>
              <a:t>Adding new readers and computation nodes is easy</a:t>
            </a:r>
          </a:p>
          <a:p>
            <a:r>
              <a:rPr lang="en-US" dirty="0"/>
              <a:t>CNTK is DSL-based</a:t>
            </a:r>
          </a:p>
          <a:p>
            <a:pPr lvl="1"/>
            <a:r>
              <a:rPr lang="en-US" dirty="0"/>
              <a:t>NDL makes defining networks easy</a:t>
            </a:r>
          </a:p>
          <a:p>
            <a:pPr lvl="1"/>
            <a:r>
              <a:rPr lang="en-US" dirty="0"/>
              <a:t>MEF makes modifying them easy as well</a:t>
            </a:r>
          </a:p>
          <a:p>
            <a:pPr lvl="1"/>
            <a:r>
              <a:rPr lang="en-US" dirty="0"/>
              <a:t>DSL means no falling back on e.g. Python for help</a:t>
            </a:r>
          </a:p>
        </p:txBody>
      </p:sp>
    </p:spTree>
    <p:extLst>
      <p:ext uri="{BB962C8B-B14F-4D97-AF65-F5344CB8AC3E}">
        <p14:creationId xmlns:p14="http://schemas.microsoft.com/office/powerpoint/2010/main" val="3920016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917809"/>
          </a:xfrm>
        </p:spPr>
        <p:txBody>
          <a:bodyPr/>
          <a:lstStyle/>
          <a:p>
            <a:r>
              <a:rPr lang="en-US" dirty="0"/>
              <a:t>Additional Resources</a:t>
            </a:r>
          </a:p>
        </p:txBody>
      </p:sp>
      <p:sp>
        <p:nvSpPr>
          <p:cNvPr id="3" name="Content Placeholder 2"/>
          <p:cNvSpPr>
            <a:spLocks noGrp="1"/>
          </p:cNvSpPr>
          <p:nvPr>
            <p:ph idx="1"/>
          </p:nvPr>
        </p:nvSpPr>
        <p:spPr>
          <a:xfrm>
            <a:off x="507206" y="1508781"/>
            <a:ext cx="8065294" cy="4663389"/>
          </a:xfrm>
        </p:spPr>
        <p:txBody>
          <a:bodyPr vert="horz" lIns="91440" tIns="45720" rIns="91440" bIns="45720" rtlCol="0" anchor="t">
            <a:normAutofit/>
          </a:bodyPr>
          <a:lstStyle/>
          <a:p>
            <a:r>
              <a:rPr lang="en-US" dirty="0"/>
              <a:t>CNTK: </a:t>
            </a:r>
          </a:p>
          <a:p>
            <a:pPr lvl="1"/>
            <a:r>
              <a:rPr lang="en-US" dirty="0">
                <a:hlinkClick r:id="rId2"/>
              </a:rPr>
              <a:t>https://github.com/Microsoft/CNTK</a:t>
            </a:r>
            <a:endParaRPr lang="en-US" dirty="0"/>
          </a:p>
          <a:p>
            <a:r>
              <a:rPr lang="en-US" dirty="0"/>
              <a:t>Contacts:</a:t>
            </a:r>
          </a:p>
          <a:p>
            <a:pPr lvl="1"/>
            <a:r>
              <a:rPr lang="en-US" dirty="0"/>
              <a:t>CNTK team: ask a question on CNTK GitHub!</a:t>
            </a:r>
          </a:p>
          <a:p>
            <a:pPr lvl="1"/>
            <a:r>
              <a:rPr lang="en-US" dirty="0"/>
              <a:t>Mike:</a:t>
            </a:r>
          </a:p>
          <a:p>
            <a:pPr lvl="2"/>
            <a:r>
              <a:rPr lang="en-US" dirty="0"/>
              <a:t>Email: </a:t>
            </a:r>
            <a:r>
              <a:rPr lang="en-US" dirty="0">
                <a:hlinkClick r:id="rId3"/>
              </a:rPr>
              <a:t>milanz@microsoft.com</a:t>
            </a:r>
            <a:endParaRPr lang="en-US" dirty="0"/>
          </a:p>
          <a:p>
            <a:pPr lvl="2"/>
            <a:r>
              <a:rPr lang="en-US" dirty="0"/>
              <a:t>Twitter: @</a:t>
            </a:r>
            <a:r>
              <a:rPr lang="en-US" dirty="0" err="1"/>
              <a:t>noodlefrenzy</a:t>
            </a:r>
            <a:endParaRPr lang="en-US" dirty="0"/>
          </a:p>
          <a:p>
            <a:pPr lvl="1"/>
            <a:r>
              <a:rPr lang="en-US" dirty="0"/>
              <a:t>Alexey: </a:t>
            </a:r>
          </a:p>
          <a:p>
            <a:pPr lvl="2"/>
            <a:r>
              <a:rPr lang="en-US" dirty="0"/>
              <a:t>Email: </a:t>
            </a:r>
            <a:r>
              <a:rPr lang="en-US" dirty="0">
                <a:hlinkClick r:id="rId4"/>
              </a:rPr>
              <a:t>alexey.kamenev@microsoft.com</a:t>
            </a:r>
            <a:r>
              <a:rPr lang="en-US" dirty="0"/>
              <a:t> </a:t>
            </a:r>
          </a:p>
          <a:p>
            <a:pPr lvl="2"/>
            <a:r>
              <a:rPr lang="en-US" dirty="0"/>
              <a:t>Thanks to Alexey and the CNTK team for large parts of this presentation</a:t>
            </a:r>
          </a:p>
        </p:txBody>
      </p:sp>
    </p:spTree>
    <p:extLst>
      <p:ext uri="{BB962C8B-B14F-4D97-AF65-F5344CB8AC3E}">
        <p14:creationId xmlns:p14="http://schemas.microsoft.com/office/powerpoint/2010/main" val="14307273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652347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8635"/>
            <a:ext cx="8079581" cy="1097268"/>
          </a:xfrm>
        </p:spPr>
        <p:txBody>
          <a:bodyPr>
            <a:normAutofit/>
          </a:bodyPr>
          <a:lstStyle/>
          <a:p>
            <a:r>
              <a:rPr lang="en-US" dirty="0"/>
              <a:t>Azure GPU - Coming Soon</a:t>
            </a:r>
          </a:p>
        </p:txBody>
      </p:sp>
      <p:sp>
        <p:nvSpPr>
          <p:cNvPr id="3" name="Content Placeholder 2"/>
          <p:cNvSpPr>
            <a:spLocks noGrp="1"/>
          </p:cNvSpPr>
          <p:nvPr>
            <p:ph idx="1"/>
          </p:nvPr>
        </p:nvSpPr>
        <p:spPr/>
        <p:txBody>
          <a:bodyPr/>
          <a:lstStyle/>
          <a:p>
            <a:pPr lvl="1"/>
            <a:r>
              <a:rPr lang="en-US" dirty="0"/>
              <a:t>High performance deep learning platform on Azure</a:t>
            </a:r>
          </a:p>
          <a:p>
            <a:pPr lvl="1"/>
            <a:r>
              <a:rPr lang="en-US" dirty="0"/>
              <a:t>Scalable to hundreds of NVIDIA GPUs</a:t>
            </a:r>
          </a:p>
          <a:p>
            <a:pPr lvl="1"/>
            <a:r>
              <a:rPr lang="en-US" dirty="0"/>
              <a:t>Rapid, no-hassle, deep learning experimentation</a:t>
            </a:r>
          </a:p>
          <a:p>
            <a:pPr lvl="1"/>
            <a:r>
              <a:rPr lang="en-US" dirty="0"/>
              <a:t>Larger models and training data sets</a:t>
            </a:r>
          </a:p>
          <a:p>
            <a:pPr lvl="1"/>
            <a:r>
              <a:rPr lang="en-US" dirty="0"/>
              <a:t>Multitenant</a:t>
            </a:r>
          </a:p>
          <a:p>
            <a:pPr lvl="1"/>
            <a:r>
              <a:rPr lang="en-US" dirty="0"/>
              <a:t>Fault tolerant</a:t>
            </a:r>
          </a:p>
          <a:p>
            <a:pPr lvl="1"/>
            <a:r>
              <a:rPr lang="en-US" dirty="0"/>
              <a:t>Open source friendly</a:t>
            </a:r>
          </a:p>
          <a:p>
            <a:pPr lvl="1"/>
            <a:r>
              <a:rPr lang="en-US" dirty="0"/>
              <a:t>CNTK optimized</a:t>
            </a:r>
          </a:p>
          <a:p>
            <a:pPr lvl="1"/>
            <a:r>
              <a:rPr lang="en-US" dirty="0"/>
              <a:t>3rd party accessible (coming)</a:t>
            </a:r>
          </a:p>
          <a:p>
            <a:pPr lvl="2"/>
            <a:r>
              <a:rPr lang="en-US" dirty="0"/>
              <a:t>The project has been running internally for 6+ months with great success</a:t>
            </a:r>
          </a:p>
          <a:p>
            <a:endParaRPr lang="en-US" dirty="0"/>
          </a:p>
        </p:txBody>
      </p:sp>
    </p:spTree>
    <p:extLst>
      <p:ext uri="{BB962C8B-B14F-4D97-AF65-F5344CB8AC3E}">
        <p14:creationId xmlns:p14="http://schemas.microsoft.com/office/powerpoint/2010/main" val="2561144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25929"/>
            <a:ext cx="8079581" cy="960828"/>
          </a:xfrm>
        </p:spPr>
        <p:txBody>
          <a:bodyPr>
            <a:normAutofit/>
          </a:bodyPr>
          <a:lstStyle/>
          <a:p>
            <a:r>
              <a:rPr lang="en-US" dirty="0"/>
              <a:t>Azure GPU Architecture</a:t>
            </a:r>
          </a:p>
        </p:txBody>
      </p:sp>
      <p:sp>
        <p:nvSpPr>
          <p:cNvPr id="7" name="TextBox 6"/>
          <p:cNvSpPr txBox="1"/>
          <p:nvPr/>
        </p:nvSpPr>
        <p:spPr>
          <a:xfrm rot="10800000" flipV="1">
            <a:off x="2892372" y="5303469"/>
            <a:ext cx="3859078" cy="461665"/>
          </a:xfrm>
          <a:prstGeom prst="rect">
            <a:avLst/>
          </a:prstGeom>
          <a:noFill/>
        </p:spPr>
        <p:txBody>
          <a:bodyPr wrap="square" rtlCol="0">
            <a:spAutoFit/>
          </a:bodyPr>
          <a:lstStyle/>
          <a:p>
            <a:pPr algn="ctr"/>
            <a:r>
              <a:rPr lang="en-US" sz="2400" dirty="0"/>
              <a:t>HDFS (Distributed Storage)</a:t>
            </a:r>
          </a:p>
        </p:txBody>
      </p:sp>
      <p:sp>
        <p:nvSpPr>
          <p:cNvPr id="8" name="Rectangle 7"/>
          <p:cNvSpPr/>
          <p:nvPr/>
        </p:nvSpPr>
        <p:spPr>
          <a:xfrm>
            <a:off x="337089" y="5247356"/>
            <a:ext cx="8555065" cy="545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p:cNvSpPr txBox="1"/>
          <p:nvPr/>
        </p:nvSpPr>
        <p:spPr>
          <a:xfrm rot="10800000" flipV="1">
            <a:off x="2247388" y="4345752"/>
            <a:ext cx="5082392" cy="830997"/>
          </a:xfrm>
          <a:prstGeom prst="rect">
            <a:avLst/>
          </a:prstGeom>
          <a:noFill/>
        </p:spPr>
        <p:txBody>
          <a:bodyPr wrap="square" rtlCol="0">
            <a:spAutoFit/>
          </a:bodyPr>
          <a:lstStyle/>
          <a:p>
            <a:pPr algn="ctr"/>
            <a:r>
              <a:rPr lang="en-US" sz="2400" dirty="0"/>
              <a:t>YARN (Job/Container Scheduling, Resource Management)</a:t>
            </a:r>
          </a:p>
        </p:txBody>
      </p:sp>
      <p:sp>
        <p:nvSpPr>
          <p:cNvPr id="10" name="TextBox 9"/>
          <p:cNvSpPr txBox="1"/>
          <p:nvPr/>
        </p:nvSpPr>
        <p:spPr>
          <a:xfrm rot="10800000" flipV="1">
            <a:off x="2685082" y="5769052"/>
            <a:ext cx="3859078" cy="461665"/>
          </a:xfrm>
          <a:prstGeom prst="rect">
            <a:avLst/>
          </a:prstGeom>
          <a:noFill/>
        </p:spPr>
        <p:txBody>
          <a:bodyPr wrap="square" rtlCol="0">
            <a:spAutoFit/>
          </a:bodyPr>
          <a:lstStyle/>
          <a:p>
            <a:pPr algn="ctr"/>
            <a:r>
              <a:rPr lang="en-US" sz="2400" dirty="0"/>
              <a:t>CoreOS</a:t>
            </a:r>
          </a:p>
        </p:txBody>
      </p:sp>
      <p:sp>
        <p:nvSpPr>
          <p:cNvPr id="11" name="Rectangle 10"/>
          <p:cNvSpPr/>
          <p:nvPr/>
        </p:nvSpPr>
        <p:spPr>
          <a:xfrm>
            <a:off x="337090" y="5795665"/>
            <a:ext cx="8555064" cy="450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2317588" y="1976169"/>
            <a:ext cx="1458773" cy="153542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rot="10800000" flipV="1">
            <a:off x="2317586" y="2662764"/>
            <a:ext cx="1458773" cy="461665"/>
          </a:xfrm>
          <a:prstGeom prst="rect">
            <a:avLst/>
          </a:prstGeom>
          <a:solidFill>
            <a:schemeClr val="bg2">
              <a:lumMod val="75000"/>
              <a:lumOff val="25000"/>
            </a:schemeClr>
          </a:solidFill>
        </p:spPr>
        <p:txBody>
          <a:bodyPr wrap="square" rtlCol="0">
            <a:spAutoFit/>
          </a:bodyPr>
          <a:lstStyle/>
          <a:p>
            <a:pPr algn="ctr"/>
            <a:r>
              <a:rPr lang="en-US" sz="2400" dirty="0"/>
              <a:t>CNTK</a:t>
            </a:r>
            <a:endParaRPr lang="en-US" dirty="0"/>
          </a:p>
        </p:txBody>
      </p:sp>
      <p:sp>
        <p:nvSpPr>
          <p:cNvPr id="14" name="TextBox 13"/>
          <p:cNvSpPr txBox="1"/>
          <p:nvPr/>
        </p:nvSpPr>
        <p:spPr>
          <a:xfrm rot="10800000" flipV="1">
            <a:off x="2317586" y="3122512"/>
            <a:ext cx="1458773" cy="369332"/>
          </a:xfrm>
          <a:prstGeom prst="rect">
            <a:avLst/>
          </a:prstGeom>
          <a:solidFill>
            <a:schemeClr val="bg2">
              <a:lumMod val="75000"/>
              <a:lumOff val="25000"/>
            </a:schemeClr>
          </a:solidFill>
        </p:spPr>
        <p:txBody>
          <a:bodyPr wrap="square" rtlCol="0">
            <a:spAutoFit/>
          </a:bodyPr>
          <a:lstStyle/>
          <a:p>
            <a:pPr algn="ctr"/>
            <a:r>
              <a:rPr lang="en-US" dirty="0" err="1"/>
              <a:t>JobA</a:t>
            </a:r>
            <a:r>
              <a:rPr lang="en-US" dirty="0"/>
              <a:t> User0</a:t>
            </a:r>
            <a:endParaRPr lang="en-US" sz="1350" dirty="0"/>
          </a:p>
        </p:txBody>
      </p:sp>
      <p:sp>
        <p:nvSpPr>
          <p:cNvPr id="15" name="TextBox 14"/>
          <p:cNvSpPr txBox="1"/>
          <p:nvPr/>
        </p:nvSpPr>
        <p:spPr>
          <a:xfrm rot="10800000" flipV="1">
            <a:off x="2302079" y="1969377"/>
            <a:ext cx="1458773" cy="646331"/>
          </a:xfrm>
          <a:prstGeom prst="rect">
            <a:avLst/>
          </a:prstGeom>
          <a:solidFill>
            <a:schemeClr val="bg2">
              <a:lumMod val="75000"/>
              <a:lumOff val="25000"/>
            </a:schemeClr>
          </a:solidFill>
        </p:spPr>
        <p:txBody>
          <a:bodyPr wrap="square" rtlCol="0">
            <a:spAutoFit/>
          </a:bodyPr>
          <a:lstStyle/>
          <a:p>
            <a:pPr algn="ctr"/>
            <a:r>
              <a:rPr lang="en-US" dirty="0"/>
              <a:t>Node0 GPU0,1,2,3</a:t>
            </a:r>
            <a:endParaRPr lang="en-US" sz="1350" dirty="0"/>
          </a:p>
        </p:txBody>
      </p:sp>
      <p:sp>
        <p:nvSpPr>
          <p:cNvPr id="16" name="Rectangle 15"/>
          <p:cNvSpPr/>
          <p:nvPr/>
        </p:nvSpPr>
        <p:spPr>
          <a:xfrm>
            <a:off x="3774056" y="1976169"/>
            <a:ext cx="1458773" cy="1535424"/>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p:cNvSpPr txBox="1"/>
          <p:nvPr/>
        </p:nvSpPr>
        <p:spPr>
          <a:xfrm rot="10800000" flipV="1">
            <a:off x="3791867" y="2672453"/>
            <a:ext cx="1458773" cy="461665"/>
          </a:xfrm>
          <a:prstGeom prst="rect">
            <a:avLst/>
          </a:prstGeom>
          <a:solidFill>
            <a:schemeClr val="bg2">
              <a:lumMod val="75000"/>
              <a:lumOff val="25000"/>
            </a:schemeClr>
          </a:solidFill>
        </p:spPr>
        <p:txBody>
          <a:bodyPr wrap="square" rtlCol="0">
            <a:spAutoFit/>
          </a:bodyPr>
          <a:lstStyle/>
          <a:p>
            <a:pPr algn="ctr"/>
            <a:r>
              <a:rPr lang="en-US" sz="2400" dirty="0"/>
              <a:t>CNTK</a:t>
            </a:r>
            <a:endParaRPr lang="en-US" dirty="0"/>
          </a:p>
        </p:txBody>
      </p:sp>
      <p:sp>
        <p:nvSpPr>
          <p:cNvPr id="18" name="TextBox 17"/>
          <p:cNvSpPr txBox="1"/>
          <p:nvPr/>
        </p:nvSpPr>
        <p:spPr>
          <a:xfrm rot="10800000" flipV="1">
            <a:off x="3791867" y="3132201"/>
            <a:ext cx="1458773" cy="369332"/>
          </a:xfrm>
          <a:prstGeom prst="rect">
            <a:avLst/>
          </a:prstGeom>
          <a:solidFill>
            <a:schemeClr val="bg2">
              <a:lumMod val="75000"/>
              <a:lumOff val="25000"/>
            </a:schemeClr>
          </a:solidFill>
        </p:spPr>
        <p:txBody>
          <a:bodyPr wrap="square" rtlCol="0">
            <a:spAutoFit/>
          </a:bodyPr>
          <a:lstStyle/>
          <a:p>
            <a:pPr algn="ctr"/>
            <a:r>
              <a:rPr lang="en-US" dirty="0" err="1"/>
              <a:t>JobA</a:t>
            </a:r>
            <a:r>
              <a:rPr lang="en-US" dirty="0"/>
              <a:t> User0</a:t>
            </a:r>
            <a:endParaRPr lang="en-US" sz="1350" dirty="0"/>
          </a:p>
        </p:txBody>
      </p:sp>
      <p:sp>
        <p:nvSpPr>
          <p:cNvPr id="19" name="TextBox 18"/>
          <p:cNvSpPr txBox="1"/>
          <p:nvPr/>
        </p:nvSpPr>
        <p:spPr>
          <a:xfrm rot="10800000" flipV="1">
            <a:off x="3811029" y="1961607"/>
            <a:ext cx="1458773" cy="646331"/>
          </a:xfrm>
          <a:prstGeom prst="rect">
            <a:avLst/>
          </a:prstGeom>
          <a:solidFill>
            <a:schemeClr val="bg2">
              <a:lumMod val="75000"/>
              <a:lumOff val="25000"/>
            </a:schemeClr>
          </a:solidFill>
        </p:spPr>
        <p:txBody>
          <a:bodyPr wrap="square" rtlCol="0">
            <a:spAutoFit/>
          </a:bodyPr>
          <a:lstStyle/>
          <a:p>
            <a:pPr algn="ctr"/>
            <a:r>
              <a:rPr lang="en-US" dirty="0"/>
              <a:t>Node1 GPU0,1,2,3</a:t>
            </a:r>
          </a:p>
        </p:txBody>
      </p:sp>
      <p:sp>
        <p:nvSpPr>
          <p:cNvPr id="20" name="Rectangle 19"/>
          <p:cNvSpPr/>
          <p:nvPr/>
        </p:nvSpPr>
        <p:spPr>
          <a:xfrm>
            <a:off x="6688923" y="1974688"/>
            <a:ext cx="1458773" cy="1536905"/>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rot="10800000" flipV="1">
            <a:off x="4098348" y="3623652"/>
            <a:ext cx="3438308" cy="461665"/>
          </a:xfrm>
          <a:prstGeom prst="rect">
            <a:avLst/>
          </a:prstGeom>
          <a:noFill/>
        </p:spPr>
        <p:txBody>
          <a:bodyPr wrap="square" rtlCol="0">
            <a:spAutoFit/>
          </a:bodyPr>
          <a:lstStyle/>
          <a:p>
            <a:pPr algn="ctr"/>
            <a:r>
              <a:rPr lang="en-US" sz="2400" dirty="0"/>
              <a:t>Docker </a:t>
            </a:r>
            <a:r>
              <a:rPr lang="en-US" dirty="0"/>
              <a:t>(Ubuntu Distribution)</a:t>
            </a:r>
          </a:p>
        </p:txBody>
      </p:sp>
      <p:sp>
        <p:nvSpPr>
          <p:cNvPr id="22" name="TextBox 21"/>
          <p:cNvSpPr txBox="1"/>
          <p:nvPr/>
        </p:nvSpPr>
        <p:spPr>
          <a:xfrm rot="10800000" flipV="1">
            <a:off x="6706734" y="2670972"/>
            <a:ext cx="1458773" cy="461665"/>
          </a:xfrm>
          <a:prstGeom prst="rect">
            <a:avLst/>
          </a:prstGeom>
          <a:solidFill>
            <a:schemeClr val="bg2">
              <a:lumMod val="75000"/>
              <a:lumOff val="25000"/>
            </a:schemeClr>
          </a:solidFill>
        </p:spPr>
        <p:txBody>
          <a:bodyPr wrap="square" rtlCol="0">
            <a:spAutoFit/>
          </a:bodyPr>
          <a:lstStyle/>
          <a:p>
            <a:pPr algn="ctr"/>
            <a:r>
              <a:rPr lang="en-US" sz="2400" dirty="0"/>
              <a:t>CNTK</a:t>
            </a:r>
            <a:endParaRPr lang="en-US" dirty="0"/>
          </a:p>
        </p:txBody>
      </p:sp>
      <p:sp>
        <p:nvSpPr>
          <p:cNvPr id="23" name="TextBox 22"/>
          <p:cNvSpPr txBox="1"/>
          <p:nvPr/>
        </p:nvSpPr>
        <p:spPr>
          <a:xfrm rot="10800000" flipV="1">
            <a:off x="6706734" y="3130719"/>
            <a:ext cx="1458773" cy="369332"/>
          </a:xfrm>
          <a:prstGeom prst="rect">
            <a:avLst/>
          </a:prstGeom>
          <a:solidFill>
            <a:schemeClr val="bg2">
              <a:lumMod val="75000"/>
              <a:lumOff val="25000"/>
            </a:schemeClr>
          </a:solidFill>
        </p:spPr>
        <p:txBody>
          <a:bodyPr wrap="square" rtlCol="0">
            <a:spAutoFit/>
          </a:bodyPr>
          <a:lstStyle/>
          <a:p>
            <a:pPr algn="ctr"/>
            <a:r>
              <a:rPr lang="en-US" dirty="0" err="1"/>
              <a:t>JobC</a:t>
            </a:r>
            <a:r>
              <a:rPr lang="en-US" dirty="0"/>
              <a:t> User2</a:t>
            </a:r>
            <a:endParaRPr lang="en-US" sz="1350" dirty="0"/>
          </a:p>
        </p:txBody>
      </p:sp>
      <p:sp>
        <p:nvSpPr>
          <p:cNvPr id="24" name="TextBox 23"/>
          <p:cNvSpPr txBox="1"/>
          <p:nvPr/>
        </p:nvSpPr>
        <p:spPr>
          <a:xfrm rot="10800000" flipV="1">
            <a:off x="6706734" y="1956209"/>
            <a:ext cx="1458773" cy="646331"/>
          </a:xfrm>
          <a:prstGeom prst="rect">
            <a:avLst/>
          </a:prstGeom>
          <a:solidFill>
            <a:schemeClr val="bg2">
              <a:lumMod val="75000"/>
              <a:lumOff val="25000"/>
            </a:schemeClr>
          </a:solidFill>
        </p:spPr>
        <p:txBody>
          <a:bodyPr wrap="square" rtlCol="0">
            <a:spAutoFit/>
          </a:bodyPr>
          <a:lstStyle/>
          <a:p>
            <a:pPr algn="ctr"/>
            <a:r>
              <a:rPr lang="en-US" dirty="0"/>
              <a:t>Node2</a:t>
            </a:r>
            <a:br>
              <a:rPr lang="en-US" dirty="0"/>
            </a:br>
            <a:r>
              <a:rPr lang="en-US" dirty="0"/>
              <a:t>GPU2</a:t>
            </a:r>
            <a:endParaRPr lang="en-US" sz="1350" dirty="0"/>
          </a:p>
        </p:txBody>
      </p:sp>
      <p:sp>
        <p:nvSpPr>
          <p:cNvPr id="25" name="TextBox 24"/>
          <p:cNvSpPr txBox="1"/>
          <p:nvPr/>
        </p:nvSpPr>
        <p:spPr>
          <a:xfrm>
            <a:off x="8190265" y="2478098"/>
            <a:ext cx="453970" cy="415498"/>
          </a:xfrm>
          <a:prstGeom prst="rect">
            <a:avLst/>
          </a:prstGeom>
          <a:noFill/>
        </p:spPr>
        <p:txBody>
          <a:bodyPr wrap="none" rtlCol="0">
            <a:spAutoFit/>
          </a:bodyPr>
          <a:lstStyle/>
          <a:p>
            <a:r>
              <a:rPr lang="en-US" sz="2100" dirty="0"/>
              <a:t>…</a:t>
            </a:r>
          </a:p>
        </p:txBody>
      </p:sp>
      <p:sp>
        <p:nvSpPr>
          <p:cNvPr id="26" name="Rectangle 25"/>
          <p:cNvSpPr/>
          <p:nvPr/>
        </p:nvSpPr>
        <p:spPr>
          <a:xfrm>
            <a:off x="5225089" y="1974234"/>
            <a:ext cx="1458773" cy="1537359"/>
          </a:xfrm>
          <a:prstGeom prst="rect">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Box 26"/>
          <p:cNvSpPr txBox="1"/>
          <p:nvPr/>
        </p:nvSpPr>
        <p:spPr>
          <a:xfrm rot="10800000" flipV="1">
            <a:off x="5242900" y="2670518"/>
            <a:ext cx="1458773" cy="461665"/>
          </a:xfrm>
          <a:prstGeom prst="rect">
            <a:avLst/>
          </a:prstGeom>
          <a:solidFill>
            <a:schemeClr val="bg2">
              <a:lumMod val="75000"/>
              <a:lumOff val="25000"/>
            </a:schemeClr>
          </a:solidFill>
        </p:spPr>
        <p:txBody>
          <a:bodyPr wrap="square" rtlCol="0">
            <a:spAutoFit/>
          </a:bodyPr>
          <a:lstStyle/>
          <a:p>
            <a:pPr algn="ctr"/>
            <a:r>
              <a:rPr lang="en-US" sz="2400" dirty="0"/>
              <a:t>CNTK</a:t>
            </a:r>
            <a:endParaRPr lang="en-US" dirty="0"/>
          </a:p>
        </p:txBody>
      </p:sp>
      <p:sp>
        <p:nvSpPr>
          <p:cNvPr id="28" name="TextBox 27"/>
          <p:cNvSpPr txBox="1"/>
          <p:nvPr/>
        </p:nvSpPr>
        <p:spPr>
          <a:xfrm rot="10800000" flipV="1">
            <a:off x="5242900" y="3130266"/>
            <a:ext cx="1458773" cy="369332"/>
          </a:xfrm>
          <a:prstGeom prst="rect">
            <a:avLst/>
          </a:prstGeom>
          <a:solidFill>
            <a:schemeClr val="bg2">
              <a:lumMod val="75000"/>
              <a:lumOff val="25000"/>
            </a:schemeClr>
          </a:solidFill>
        </p:spPr>
        <p:txBody>
          <a:bodyPr wrap="square" rtlCol="0">
            <a:spAutoFit/>
          </a:bodyPr>
          <a:lstStyle/>
          <a:p>
            <a:pPr algn="ctr"/>
            <a:r>
              <a:rPr lang="en-US" dirty="0" err="1"/>
              <a:t>JobB</a:t>
            </a:r>
            <a:r>
              <a:rPr lang="en-US" dirty="0"/>
              <a:t> User1</a:t>
            </a:r>
            <a:endParaRPr lang="en-US" sz="1350" dirty="0"/>
          </a:p>
        </p:txBody>
      </p:sp>
      <p:sp>
        <p:nvSpPr>
          <p:cNvPr id="29" name="TextBox 28"/>
          <p:cNvSpPr txBox="1"/>
          <p:nvPr/>
        </p:nvSpPr>
        <p:spPr>
          <a:xfrm rot="10800000" flipV="1">
            <a:off x="5242900" y="1955755"/>
            <a:ext cx="1458773" cy="646331"/>
          </a:xfrm>
          <a:prstGeom prst="rect">
            <a:avLst/>
          </a:prstGeom>
          <a:solidFill>
            <a:schemeClr val="bg2">
              <a:lumMod val="75000"/>
              <a:lumOff val="25000"/>
            </a:schemeClr>
          </a:solidFill>
        </p:spPr>
        <p:txBody>
          <a:bodyPr wrap="square" rtlCol="0">
            <a:spAutoFit/>
          </a:bodyPr>
          <a:lstStyle/>
          <a:p>
            <a:pPr algn="ctr"/>
            <a:r>
              <a:rPr lang="en-US" dirty="0"/>
              <a:t>Node2</a:t>
            </a:r>
            <a:br>
              <a:rPr lang="en-US" dirty="0"/>
            </a:br>
            <a:r>
              <a:rPr lang="en-US" dirty="0"/>
              <a:t>GPU1</a:t>
            </a:r>
            <a:endParaRPr lang="en-US" sz="1350" dirty="0"/>
          </a:p>
        </p:txBody>
      </p:sp>
      <p:sp>
        <p:nvSpPr>
          <p:cNvPr id="30" name="Rectangle 29"/>
          <p:cNvSpPr/>
          <p:nvPr/>
        </p:nvSpPr>
        <p:spPr>
          <a:xfrm>
            <a:off x="1449514" y="3511593"/>
            <a:ext cx="871139" cy="732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TextBox 30"/>
          <p:cNvSpPr txBox="1"/>
          <p:nvPr/>
        </p:nvSpPr>
        <p:spPr>
          <a:xfrm rot="10800000" flipV="1">
            <a:off x="1162400" y="2716959"/>
            <a:ext cx="1411067" cy="830997"/>
          </a:xfrm>
          <a:prstGeom prst="rect">
            <a:avLst/>
          </a:prstGeom>
          <a:noFill/>
        </p:spPr>
        <p:txBody>
          <a:bodyPr wrap="square" rtlCol="0">
            <a:spAutoFit/>
          </a:bodyPr>
          <a:lstStyle/>
          <a:p>
            <a:pPr algn="ctr"/>
            <a:r>
              <a:rPr lang="en-US" sz="2400" dirty="0"/>
              <a:t>Web</a:t>
            </a:r>
          </a:p>
          <a:p>
            <a:pPr algn="ctr"/>
            <a:r>
              <a:rPr lang="en-US" sz="2400" dirty="0"/>
              <a:t>Portal</a:t>
            </a:r>
          </a:p>
        </p:txBody>
      </p:sp>
      <p:cxnSp>
        <p:nvCxnSpPr>
          <p:cNvPr id="32" name="Straight Arrow Connector 31"/>
          <p:cNvCxnSpPr>
            <a:endCxn id="35" idx="0"/>
          </p:cNvCxnSpPr>
          <p:nvPr/>
        </p:nvCxnSpPr>
        <p:spPr>
          <a:xfrm>
            <a:off x="626861" y="2109653"/>
            <a:ext cx="266439" cy="2132541"/>
          </a:xfrm>
          <a:prstGeom prst="straightConnector1">
            <a:avLst/>
          </a:prstGeom>
          <a:ln w="571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rot="15747864" flipV="1">
            <a:off x="-36201" y="2951304"/>
            <a:ext cx="1834387" cy="323165"/>
          </a:xfrm>
          <a:prstGeom prst="rect">
            <a:avLst/>
          </a:prstGeom>
          <a:noFill/>
        </p:spPr>
        <p:txBody>
          <a:bodyPr wrap="square" rtlCol="0">
            <a:spAutoFit/>
          </a:bodyPr>
          <a:lstStyle/>
          <a:p>
            <a:pPr algn="ctr"/>
            <a:r>
              <a:rPr lang="en-US" sz="1500" dirty="0"/>
              <a:t>Data Ingress / Egress</a:t>
            </a:r>
            <a:endParaRPr lang="en-US" sz="2400" dirty="0"/>
          </a:p>
        </p:txBody>
      </p:sp>
      <p:pic>
        <p:nvPicPr>
          <p:cNvPr id="34" name="Picture 33" descr="Architetto remix - Orange grey man icon by alexg - user ic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807" y="1600220"/>
            <a:ext cx="294309" cy="488480"/>
          </a:xfrm>
          <a:prstGeom prst="rect">
            <a:avLst/>
          </a:prstGeom>
        </p:spPr>
      </p:pic>
      <p:sp>
        <p:nvSpPr>
          <p:cNvPr id="35" name="Rectangle 34"/>
          <p:cNvSpPr/>
          <p:nvPr/>
        </p:nvSpPr>
        <p:spPr>
          <a:xfrm>
            <a:off x="337088" y="4242194"/>
            <a:ext cx="1112425" cy="5474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p:cNvSpPr txBox="1"/>
          <p:nvPr/>
        </p:nvSpPr>
        <p:spPr>
          <a:xfrm rot="10800000" flipV="1">
            <a:off x="337087" y="4287324"/>
            <a:ext cx="1139357" cy="461665"/>
          </a:xfrm>
          <a:prstGeom prst="rect">
            <a:avLst/>
          </a:prstGeom>
          <a:noFill/>
        </p:spPr>
        <p:txBody>
          <a:bodyPr wrap="square" rtlCol="0">
            <a:spAutoFit/>
          </a:bodyPr>
          <a:lstStyle/>
          <a:p>
            <a:pPr algn="ctr"/>
            <a:r>
              <a:rPr lang="en-US" sz="2400" dirty="0"/>
              <a:t>Samba</a:t>
            </a:r>
          </a:p>
        </p:txBody>
      </p:sp>
      <p:cxnSp>
        <p:nvCxnSpPr>
          <p:cNvPr id="37" name="Straight Arrow Connector 36"/>
          <p:cNvCxnSpPr>
            <a:endCxn id="40" idx="0"/>
          </p:cNvCxnSpPr>
          <p:nvPr/>
        </p:nvCxnSpPr>
        <p:spPr>
          <a:xfrm>
            <a:off x="760686" y="1872663"/>
            <a:ext cx="1124399" cy="909656"/>
          </a:xfrm>
          <a:prstGeom prst="straightConnector1">
            <a:avLst/>
          </a:prstGeom>
          <a:ln w="5715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8" name="TextBox 37"/>
          <p:cNvSpPr txBox="1"/>
          <p:nvPr/>
        </p:nvSpPr>
        <p:spPr>
          <a:xfrm rot="13076487" flipV="1">
            <a:off x="567948" y="2033355"/>
            <a:ext cx="1476020" cy="553998"/>
          </a:xfrm>
          <a:prstGeom prst="rect">
            <a:avLst/>
          </a:prstGeom>
          <a:noFill/>
        </p:spPr>
        <p:txBody>
          <a:bodyPr wrap="square" rtlCol="0">
            <a:spAutoFit/>
          </a:bodyPr>
          <a:lstStyle/>
          <a:p>
            <a:pPr algn="ctr"/>
            <a:r>
              <a:rPr lang="en-US" sz="1500" dirty="0"/>
              <a:t>Job submit</a:t>
            </a:r>
            <a:br>
              <a:rPr lang="en-US" sz="1500" dirty="0"/>
            </a:br>
            <a:r>
              <a:rPr lang="en-US" sz="1500" dirty="0"/>
              <a:t> job monitor</a:t>
            </a:r>
            <a:endParaRPr lang="en-US" sz="2400" dirty="0"/>
          </a:p>
        </p:txBody>
      </p:sp>
      <p:sp>
        <p:nvSpPr>
          <p:cNvPr id="39" name="TextBox 38"/>
          <p:cNvSpPr txBox="1"/>
          <p:nvPr/>
        </p:nvSpPr>
        <p:spPr>
          <a:xfrm rot="10800000" flipV="1">
            <a:off x="1300780" y="3466139"/>
            <a:ext cx="1148465" cy="830997"/>
          </a:xfrm>
          <a:prstGeom prst="rect">
            <a:avLst/>
          </a:prstGeom>
          <a:noFill/>
        </p:spPr>
        <p:txBody>
          <a:bodyPr wrap="square" rtlCol="0">
            <a:spAutoFit/>
          </a:bodyPr>
          <a:lstStyle/>
          <a:p>
            <a:pPr algn="ctr"/>
            <a:r>
              <a:rPr lang="en-US" sz="2400" dirty="0"/>
              <a:t>REST API</a:t>
            </a:r>
          </a:p>
        </p:txBody>
      </p:sp>
      <p:sp>
        <p:nvSpPr>
          <p:cNvPr id="40" name="Rectangle 39"/>
          <p:cNvSpPr/>
          <p:nvPr/>
        </p:nvSpPr>
        <p:spPr>
          <a:xfrm>
            <a:off x="1449514" y="2782319"/>
            <a:ext cx="871141" cy="7288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p:cNvSpPr/>
          <p:nvPr/>
        </p:nvSpPr>
        <p:spPr>
          <a:xfrm>
            <a:off x="1449514" y="4242193"/>
            <a:ext cx="7442639" cy="10018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ectangle 41"/>
          <p:cNvSpPr/>
          <p:nvPr/>
        </p:nvSpPr>
        <p:spPr>
          <a:xfrm>
            <a:off x="2317586" y="3509747"/>
            <a:ext cx="6574566" cy="7319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ectangle 42"/>
          <p:cNvSpPr/>
          <p:nvPr/>
        </p:nvSpPr>
        <p:spPr>
          <a:xfrm>
            <a:off x="337088" y="4792466"/>
            <a:ext cx="1112425" cy="4595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TextBox 43"/>
          <p:cNvSpPr txBox="1"/>
          <p:nvPr/>
        </p:nvSpPr>
        <p:spPr>
          <a:xfrm rot="10800000" flipV="1">
            <a:off x="337087" y="4763572"/>
            <a:ext cx="1139357" cy="461665"/>
          </a:xfrm>
          <a:prstGeom prst="rect">
            <a:avLst/>
          </a:prstGeom>
          <a:noFill/>
        </p:spPr>
        <p:txBody>
          <a:bodyPr wrap="square" rtlCol="0">
            <a:spAutoFit/>
          </a:bodyPr>
          <a:lstStyle/>
          <a:p>
            <a:pPr algn="ctr"/>
            <a:r>
              <a:rPr lang="en-US" sz="2400" dirty="0"/>
              <a:t>FUSE</a:t>
            </a:r>
          </a:p>
        </p:txBody>
      </p:sp>
    </p:spTree>
    <p:extLst>
      <p:ext uri="{BB962C8B-B14F-4D97-AF65-F5344CB8AC3E}">
        <p14:creationId xmlns:p14="http://schemas.microsoft.com/office/powerpoint/2010/main" val="33094280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84" y="387572"/>
            <a:ext cx="8079581" cy="826370"/>
          </a:xfrm>
        </p:spPr>
        <p:txBody>
          <a:bodyPr>
            <a:normAutofit/>
          </a:bodyPr>
          <a:lstStyle/>
          <a:p>
            <a:r>
              <a:rPr lang="en-US" dirty="0"/>
              <a:t>Azure GPU Job Monitoring</a:t>
            </a:r>
          </a:p>
        </p:txBody>
      </p:sp>
      <p:pic>
        <p:nvPicPr>
          <p:cNvPr id="45" name="Picture 44"/>
          <p:cNvPicPr>
            <a:picLocks noChangeAspect="1"/>
          </p:cNvPicPr>
          <p:nvPr/>
        </p:nvPicPr>
        <p:blipFill>
          <a:blip r:embed="rId2"/>
          <a:stretch>
            <a:fillRect/>
          </a:stretch>
        </p:blipFill>
        <p:spPr>
          <a:xfrm>
            <a:off x="914440" y="1213942"/>
            <a:ext cx="7129589" cy="5605851"/>
          </a:xfrm>
          <a:prstGeom prst="rect">
            <a:avLst/>
          </a:prstGeom>
        </p:spPr>
      </p:pic>
    </p:spTree>
    <p:extLst>
      <p:ext uri="{BB962C8B-B14F-4D97-AF65-F5344CB8AC3E}">
        <p14:creationId xmlns:p14="http://schemas.microsoft.com/office/powerpoint/2010/main" val="2434940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275689"/>
            <a:ext cx="8079581" cy="917809"/>
          </a:xfrm>
        </p:spPr>
        <p:txBody>
          <a:bodyPr>
            <a:normAutofit/>
          </a:bodyPr>
          <a:lstStyle/>
          <a:p>
            <a:r>
              <a:rPr lang="en-US" dirty="0"/>
              <a:t>Azure GPU Cluster Monitoring</a:t>
            </a:r>
          </a:p>
        </p:txBody>
      </p:sp>
      <p:pic>
        <p:nvPicPr>
          <p:cNvPr id="3" name="Picture 2"/>
          <p:cNvPicPr>
            <a:picLocks noChangeAspect="1"/>
          </p:cNvPicPr>
          <p:nvPr/>
        </p:nvPicPr>
        <p:blipFill>
          <a:blip r:embed="rId2"/>
          <a:stretch>
            <a:fillRect/>
          </a:stretch>
        </p:blipFill>
        <p:spPr>
          <a:xfrm>
            <a:off x="1" y="1558872"/>
            <a:ext cx="9154246" cy="4430419"/>
          </a:xfrm>
          <a:prstGeom prst="rect">
            <a:avLst/>
          </a:prstGeom>
        </p:spPr>
      </p:pic>
    </p:spTree>
    <p:extLst>
      <p:ext uri="{BB962C8B-B14F-4D97-AF65-F5344CB8AC3E}">
        <p14:creationId xmlns:p14="http://schemas.microsoft.com/office/powerpoint/2010/main" val="1393598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t>But at other times it might appear more like…</a:t>
            </a:r>
          </a:p>
        </p:txBody>
      </p:sp>
      <p:pic>
        <p:nvPicPr>
          <p:cNvPr id="5" name="Content Placeholder 4"/>
          <p:cNvPicPr>
            <a:picLocks noGrp="1" noChangeAspect="1"/>
          </p:cNvPicPr>
          <p:nvPr>
            <p:ph sz="half" idx="2"/>
          </p:nvPr>
        </p:nvPicPr>
        <p:blipFill>
          <a:blip r:embed="rId3"/>
          <a:stretch>
            <a:fillRect/>
          </a:stretch>
        </p:blipFill>
        <p:spPr>
          <a:xfrm>
            <a:off x="2011708" y="2837706"/>
            <a:ext cx="6151287" cy="3469325"/>
          </a:xfrm>
        </p:spPr>
      </p:pic>
    </p:spTree>
    <p:extLst>
      <p:ext uri="{BB962C8B-B14F-4D97-AF65-F5344CB8AC3E}">
        <p14:creationId xmlns:p14="http://schemas.microsoft.com/office/powerpoint/2010/main" val="3688103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1009248"/>
          </a:xfrm>
        </p:spPr>
        <p:txBody>
          <a:bodyPr/>
          <a:lstStyle/>
          <a:p>
            <a:r>
              <a:rPr lang="en-US" dirty="0"/>
              <a:t>The Good News</a:t>
            </a:r>
          </a:p>
        </p:txBody>
      </p:sp>
      <p:sp>
        <p:nvSpPr>
          <p:cNvPr id="5" name="Content Placeholder 4"/>
          <p:cNvSpPr>
            <a:spLocks noGrp="1"/>
          </p:cNvSpPr>
          <p:nvPr>
            <p:ph idx="1"/>
          </p:nvPr>
        </p:nvSpPr>
        <p:spPr/>
        <p:txBody>
          <a:bodyPr/>
          <a:lstStyle/>
          <a:p>
            <a:r>
              <a:rPr lang="en-US" dirty="0"/>
              <a:t>Since I’m neither a Data Scientist nor a Machine Learning Expert™</a:t>
            </a:r>
          </a:p>
          <a:p>
            <a:r>
              <a:rPr lang="en-US" dirty="0"/>
              <a:t>You can totally do all of the things I’m doing in this talk</a:t>
            </a:r>
          </a:p>
          <a:p>
            <a:r>
              <a:rPr lang="en-US" dirty="0"/>
              <a:t>Without having to go back to college</a:t>
            </a:r>
          </a:p>
          <a:p>
            <a:endParaRPr lang="en-US" dirty="0"/>
          </a:p>
          <a:p>
            <a:r>
              <a:rPr lang="en-US" dirty="0"/>
              <a:t>Also, if you wait until the Q&amp;A session</a:t>
            </a:r>
          </a:p>
          <a:p>
            <a:r>
              <a:rPr lang="en-US" dirty="0"/>
              <a:t>It’ll be incredibly easy to heckle me and trip me up</a:t>
            </a:r>
          </a:p>
          <a:p>
            <a:r>
              <a:rPr lang="en-US" dirty="0"/>
              <a:t>Enjoy!</a:t>
            </a:r>
          </a:p>
        </p:txBody>
      </p:sp>
    </p:spTree>
    <p:extLst>
      <p:ext uri="{BB962C8B-B14F-4D97-AF65-F5344CB8AC3E}">
        <p14:creationId xmlns:p14="http://schemas.microsoft.com/office/powerpoint/2010/main" val="1463161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1669" y="1045121"/>
            <a:ext cx="6802610" cy="4955630"/>
          </a:xfrm>
          <a:prstGeom prst="rect">
            <a:avLst/>
          </a:prstGeom>
        </p:spPr>
      </p:pic>
      <p:grpSp>
        <p:nvGrpSpPr>
          <p:cNvPr id="3" name="Group 2"/>
          <p:cNvGrpSpPr/>
          <p:nvPr/>
        </p:nvGrpSpPr>
        <p:grpSpPr>
          <a:xfrm>
            <a:off x="6136652" y="3580039"/>
            <a:ext cx="1641021" cy="528536"/>
            <a:chOff x="8180614" y="3630385"/>
            <a:chExt cx="2188028" cy="704715"/>
          </a:xfrm>
        </p:grpSpPr>
        <p:sp>
          <p:nvSpPr>
            <p:cNvPr id="4" name="TextBox 3"/>
            <p:cNvSpPr txBox="1"/>
            <p:nvPr/>
          </p:nvSpPr>
          <p:spPr>
            <a:xfrm>
              <a:off x="8180614" y="3842657"/>
              <a:ext cx="2188028" cy="492443"/>
            </a:xfrm>
            <a:prstGeom prst="rect">
              <a:avLst/>
            </a:prstGeom>
            <a:noFill/>
          </p:spPr>
          <p:txBody>
            <a:bodyPr wrap="square" rtlCol="0">
              <a:spAutoFit/>
            </a:bodyPr>
            <a:lstStyle/>
            <a:p>
              <a:r>
                <a:rPr lang="en-US" dirty="0">
                  <a:solidFill>
                    <a:srgbClr val="FF0000"/>
                  </a:solidFill>
                </a:rPr>
                <a:t>2015 System</a:t>
              </a:r>
            </a:p>
          </p:txBody>
        </p:sp>
        <p:cxnSp>
          <p:nvCxnSpPr>
            <p:cNvPr id="5" name="Straight Arrow Connector 4"/>
            <p:cNvCxnSpPr/>
            <p:nvPr/>
          </p:nvCxnSpPr>
          <p:spPr>
            <a:xfrm>
              <a:off x="9274628" y="3630385"/>
              <a:ext cx="653143" cy="24492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6" name="Oval 5"/>
            <p:cNvSpPr/>
            <p:nvPr/>
          </p:nvSpPr>
          <p:spPr>
            <a:xfrm>
              <a:off x="10091057" y="3842657"/>
              <a:ext cx="163286" cy="1306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 name="Group 9"/>
          <p:cNvGrpSpPr/>
          <p:nvPr/>
        </p:nvGrpSpPr>
        <p:grpSpPr>
          <a:xfrm>
            <a:off x="5805999" y="3853253"/>
            <a:ext cx="2963728" cy="700425"/>
            <a:chOff x="7739743" y="3994666"/>
            <a:chExt cx="3951637" cy="933899"/>
          </a:xfrm>
        </p:grpSpPr>
        <p:sp>
          <p:nvSpPr>
            <p:cNvPr id="7" name="TextBox 6"/>
            <p:cNvSpPr txBox="1"/>
            <p:nvPr/>
          </p:nvSpPr>
          <p:spPr>
            <a:xfrm>
              <a:off x="7739743" y="4528456"/>
              <a:ext cx="2514600" cy="400109"/>
            </a:xfrm>
            <a:prstGeom prst="rect">
              <a:avLst/>
            </a:prstGeom>
            <a:noFill/>
          </p:spPr>
          <p:txBody>
            <a:bodyPr wrap="square" rtlCol="0">
              <a:spAutoFit/>
            </a:bodyPr>
            <a:lstStyle/>
            <a:p>
              <a:r>
                <a:rPr lang="en-US" sz="1350" dirty="0">
                  <a:solidFill>
                    <a:srgbClr val="00B050"/>
                  </a:solidFill>
                </a:rPr>
                <a:t>Human Error Rate 4%</a:t>
              </a:r>
            </a:p>
          </p:txBody>
        </p:sp>
        <p:sp>
          <p:nvSpPr>
            <p:cNvPr id="8" name="Right Brace 7"/>
            <p:cNvSpPr/>
            <p:nvPr/>
          </p:nvSpPr>
          <p:spPr>
            <a:xfrm>
              <a:off x="10654454" y="3994666"/>
              <a:ext cx="253091" cy="718457"/>
            </a:xfrm>
            <a:prstGeom prst="righ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B050"/>
                </a:solidFill>
              </a:endParaRPr>
            </a:p>
          </p:txBody>
        </p:sp>
        <p:sp>
          <p:nvSpPr>
            <p:cNvPr id="9" name="Smiley Face 8"/>
            <p:cNvSpPr/>
            <p:nvPr/>
          </p:nvSpPr>
          <p:spPr>
            <a:xfrm>
              <a:off x="11070894" y="4008175"/>
              <a:ext cx="620486" cy="639634"/>
            </a:xfrm>
            <a:prstGeom prst="smileyFac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90779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919" y="320074"/>
            <a:ext cx="8079581" cy="842849"/>
          </a:xfrm>
        </p:spPr>
        <p:txBody>
          <a:bodyPr>
            <a:normAutofit/>
          </a:bodyPr>
          <a:lstStyle/>
          <a:p>
            <a:r>
              <a:rPr lang="en-US" dirty="0"/>
              <a:t>ImageNet: Microsoft 2015 </a:t>
            </a:r>
            <a:r>
              <a:rPr lang="en-US" dirty="0" err="1"/>
              <a:t>ResNet</a:t>
            </a:r>
            <a:r>
              <a:rPr lang="en-US" dirty="0"/>
              <a:t> </a:t>
            </a:r>
          </a:p>
        </p:txBody>
      </p:sp>
      <p:graphicFrame>
        <p:nvGraphicFramePr>
          <p:cNvPr id="4" name="Chart 3"/>
          <p:cNvGraphicFramePr/>
          <p:nvPr>
            <p:extLst>
              <p:ext uri="{D42A27DB-BD31-4B8C-83A1-F6EECF244321}">
                <p14:modId xmlns:p14="http://schemas.microsoft.com/office/powerpoint/2010/main" val="101695930"/>
              </p:ext>
            </p:extLst>
          </p:nvPr>
        </p:nvGraphicFramePr>
        <p:xfrm>
          <a:off x="909716" y="1961213"/>
          <a:ext cx="7145666" cy="3556139"/>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28650" y="5517352"/>
            <a:ext cx="8058105" cy="646331"/>
          </a:xfrm>
          <a:prstGeom prst="rect">
            <a:avLst/>
          </a:prstGeom>
          <a:noFill/>
        </p:spPr>
        <p:txBody>
          <a:bodyPr wrap="square" rtlCol="0">
            <a:spAutoFit/>
          </a:bodyPr>
          <a:lstStyle/>
          <a:p>
            <a:r>
              <a:rPr lang="en-US" dirty="0">
                <a:solidFill>
                  <a:srgbClr val="FFC000"/>
                </a:solidFill>
              </a:rPr>
              <a:t>Microsoft had all </a:t>
            </a:r>
            <a:r>
              <a:rPr lang="en-US" b="1" dirty="0">
                <a:solidFill>
                  <a:srgbClr val="FFC000"/>
                </a:solidFill>
              </a:rPr>
              <a:t>5 entries</a:t>
            </a:r>
            <a:r>
              <a:rPr lang="en-US" dirty="0">
                <a:solidFill>
                  <a:srgbClr val="FFC000"/>
                </a:solidFill>
              </a:rPr>
              <a:t> being the 1-st places this year: ImageNet classification, ImageNet localization, ImageNet detection, COCO detection, and COCO segmentation</a:t>
            </a:r>
          </a:p>
        </p:txBody>
      </p:sp>
    </p:spTree>
    <p:extLst>
      <p:ext uri="{BB962C8B-B14F-4D97-AF65-F5344CB8AC3E}">
        <p14:creationId xmlns:p14="http://schemas.microsoft.com/office/powerpoint/2010/main" val="2816818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758" y="685830"/>
            <a:ext cx="8182484" cy="5486340"/>
          </a:xfrm>
          <a:prstGeom prst="rect">
            <a:avLst/>
          </a:prstGeom>
        </p:spPr>
      </p:pic>
    </p:spTree>
    <p:extLst>
      <p:ext uri="{BB962C8B-B14F-4D97-AF65-F5344CB8AC3E}">
        <p14:creationId xmlns:p14="http://schemas.microsoft.com/office/powerpoint/2010/main" val="906808840"/>
      </p:ext>
    </p:extLst>
  </p:cSld>
  <p:clrMapOvr>
    <a:masterClrMapping/>
  </p:clrMapOvr>
</p:sld>
</file>

<file path=ppt/theme/theme1.xml><?xml version="1.0" encoding="utf-8"?>
<a:theme xmlns:a="http://schemas.openxmlformats.org/drawingml/2006/main" name="Metropolitan">
  <a:themeElements>
    <a:clrScheme name="Custom 1">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B5CA91"/>
      </a:hlink>
      <a:folHlink>
        <a:srgbClr val="B5CA91"/>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TM03457491[[fn=Metropolitan]]</Template>
  <TotalTime>60628</TotalTime>
  <Words>2082</Words>
  <Application>Microsoft Office PowerPoint</Application>
  <PresentationFormat>On-screen Show (4:3)</PresentationFormat>
  <Paragraphs>367</Paragraphs>
  <Slides>49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Consolas</vt:lpstr>
      <vt:lpstr>Wingdings 2</vt:lpstr>
      <vt:lpstr>Metropolitan</vt:lpstr>
      <vt:lpstr>CNTK</vt:lpstr>
      <vt:lpstr>But First… A Small Disclaimer</vt:lpstr>
      <vt:lpstr>PowerPoint Presentation</vt:lpstr>
      <vt:lpstr>So Just To Warn You…</vt:lpstr>
      <vt:lpstr>PowerPoint Presentation</vt:lpstr>
      <vt:lpstr>The Good News</vt:lpstr>
      <vt:lpstr>PowerPoint Presentation</vt:lpstr>
      <vt:lpstr>ImageNet: Microsoft 2015 ResNet </vt:lpstr>
      <vt:lpstr>PowerPoint Presentation</vt:lpstr>
      <vt:lpstr>What is Depp Learning</vt:lpstr>
      <vt:lpstr>What is Deep Learning, then?</vt:lpstr>
      <vt:lpstr>Deep Learning Examples</vt:lpstr>
      <vt:lpstr>Deep Learning Examples</vt:lpstr>
      <vt:lpstr>Deep Learning Examples</vt:lpstr>
      <vt:lpstr>Deep Learning Examples</vt:lpstr>
      <vt:lpstr>Computational Networks</vt:lpstr>
      <vt:lpstr>Deep Network Flavours - CNN</vt:lpstr>
      <vt:lpstr>Deep Network Flavours - CNN</vt:lpstr>
      <vt:lpstr>Deep Network Flavours - CNN</vt:lpstr>
      <vt:lpstr>Deep Network Flavours - RNN</vt:lpstr>
      <vt:lpstr>Deep Network Flavours - RNN</vt:lpstr>
      <vt:lpstr>Deep Network Flavours - LSTM</vt:lpstr>
      <vt:lpstr>Deep Networks – Moar</vt:lpstr>
      <vt:lpstr>CNTK Overview</vt:lpstr>
      <vt:lpstr>Functionality</vt:lpstr>
      <vt:lpstr>Functionality</vt:lpstr>
      <vt:lpstr>CNTK Architecture</vt:lpstr>
      <vt:lpstr>Main Operations</vt:lpstr>
      <vt:lpstr>At the Heart: Computational Networks  </vt:lpstr>
      <vt:lpstr>Example: One Hidden Layer NN</vt:lpstr>
      <vt:lpstr>Example: CN with Multiple Inputs</vt:lpstr>
      <vt:lpstr>Example: CN with Recurrence</vt:lpstr>
      <vt:lpstr>Usage Example (with Config File)</vt:lpstr>
      <vt:lpstr>LSTM Definition with NDL</vt:lpstr>
      <vt:lpstr>CNN Definition with NDL</vt:lpstr>
      <vt:lpstr>Model Editing with MEL</vt:lpstr>
      <vt:lpstr>Computation: Without Loops</vt:lpstr>
      <vt:lpstr>With Loops (Recurrent Connections)</vt:lpstr>
      <vt:lpstr>With Loops (Recurrent Connections)</vt:lpstr>
      <vt:lpstr>CNTK = Cinderella NTK?</vt:lpstr>
      <vt:lpstr>CNTK: The Bad and Ugly</vt:lpstr>
      <vt:lpstr>CNTK 2.0</vt:lpstr>
      <vt:lpstr>Summary</vt:lpstr>
      <vt:lpstr>Additional Resources</vt:lpstr>
      <vt:lpstr>Q&amp;A</vt:lpstr>
      <vt:lpstr>Azure GPU - Coming Soon</vt:lpstr>
      <vt:lpstr>Azure GPU Architecture</vt:lpstr>
      <vt:lpstr>Azure GPU Job Monitoring</vt:lpstr>
      <vt:lpstr>Azure GPU Cluster Monitoring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Yu (MSR)</dc:creator>
  <cp:lastModifiedBy>Michael Lanzetta</cp:lastModifiedBy>
  <cp:revision>1807</cp:revision>
  <dcterms:created xsi:type="dcterms:W3CDTF">2006-08-16T00:00:00Z</dcterms:created>
  <dcterms:modified xsi:type="dcterms:W3CDTF">2016-05-06T22:55:29Z</dcterms:modified>
</cp:coreProperties>
</file>